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82"/>
  </p:notesMasterIdLst>
  <p:sldIdLst>
    <p:sldId id="257" r:id="rId3"/>
    <p:sldId id="258" r:id="rId4"/>
    <p:sldId id="301" r:id="rId5"/>
    <p:sldId id="355" r:id="rId6"/>
    <p:sldId id="256" r:id="rId7"/>
    <p:sldId id="260" r:id="rId8"/>
    <p:sldId id="261" r:id="rId9"/>
    <p:sldId id="262" r:id="rId10"/>
    <p:sldId id="282" r:id="rId11"/>
    <p:sldId id="264" r:id="rId12"/>
    <p:sldId id="313" r:id="rId13"/>
    <p:sldId id="317" r:id="rId14"/>
    <p:sldId id="339" r:id="rId15"/>
    <p:sldId id="343" r:id="rId16"/>
    <p:sldId id="341" r:id="rId17"/>
    <p:sldId id="330" r:id="rId18"/>
    <p:sldId id="316" r:id="rId19"/>
    <p:sldId id="315" r:id="rId20"/>
    <p:sldId id="344" r:id="rId21"/>
    <p:sldId id="314" r:id="rId22"/>
    <p:sldId id="356" r:id="rId23"/>
    <p:sldId id="324" r:id="rId24"/>
    <p:sldId id="325" r:id="rId25"/>
    <p:sldId id="320" r:id="rId26"/>
    <p:sldId id="319" r:id="rId27"/>
    <p:sldId id="340" r:id="rId28"/>
    <p:sldId id="345" r:id="rId29"/>
    <p:sldId id="350" r:id="rId30"/>
    <p:sldId id="348" r:id="rId31"/>
    <p:sldId id="347" r:id="rId32"/>
    <p:sldId id="349" r:id="rId33"/>
    <p:sldId id="305" r:id="rId34"/>
    <p:sldId id="346" r:id="rId35"/>
    <p:sldId id="351" r:id="rId36"/>
    <p:sldId id="328" r:id="rId37"/>
    <p:sldId id="327" r:id="rId38"/>
    <p:sldId id="321" r:id="rId39"/>
    <p:sldId id="333" r:id="rId40"/>
    <p:sldId id="332" r:id="rId41"/>
    <p:sldId id="274" r:id="rId42"/>
    <p:sldId id="275" r:id="rId43"/>
    <p:sldId id="276" r:id="rId44"/>
    <p:sldId id="259" r:id="rId45"/>
    <p:sldId id="272" r:id="rId46"/>
    <p:sldId id="308" r:id="rId47"/>
    <p:sldId id="288" r:id="rId48"/>
    <p:sldId id="278" r:id="rId49"/>
    <p:sldId id="311" r:id="rId50"/>
    <p:sldId id="326" r:id="rId51"/>
    <p:sldId id="273" r:id="rId52"/>
    <p:sldId id="290" r:id="rId53"/>
    <p:sldId id="292" r:id="rId54"/>
    <p:sldId id="291" r:id="rId55"/>
    <p:sldId id="280" r:id="rId56"/>
    <p:sldId id="354" r:id="rId57"/>
    <p:sldId id="268" r:id="rId58"/>
    <p:sldId id="293" r:id="rId59"/>
    <p:sldId id="267" r:id="rId60"/>
    <p:sldId id="299" r:id="rId61"/>
    <p:sldId id="300" r:id="rId62"/>
    <p:sldId id="303" r:id="rId63"/>
    <p:sldId id="304" r:id="rId64"/>
    <p:sldId id="269" r:id="rId65"/>
    <p:sldId id="294" r:id="rId66"/>
    <p:sldId id="270" r:id="rId67"/>
    <p:sldId id="271" r:id="rId68"/>
    <p:sldId id="296" r:id="rId69"/>
    <p:sldId id="312" r:id="rId70"/>
    <p:sldId id="297" r:id="rId71"/>
    <p:sldId id="298" r:id="rId72"/>
    <p:sldId id="277" r:id="rId73"/>
    <p:sldId id="284" r:id="rId74"/>
    <p:sldId id="285" r:id="rId75"/>
    <p:sldId id="283" r:id="rId76"/>
    <p:sldId id="286" r:id="rId77"/>
    <p:sldId id="263" r:id="rId78"/>
    <p:sldId id="309" r:id="rId79"/>
    <p:sldId id="357" r:id="rId80"/>
    <p:sldId id="310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331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EDECO_16_051008.wmv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MEDECO CASE STUDY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Lessons learned from embedded design deficiencies, a failure of imagination, and a failure to connect the dots, and a belief in invincibility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Critical 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BYPASS AND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Weakest link in lock to bypass (Medeco)</a:t>
            </a:r>
          </a:p>
          <a:p>
            <a:r>
              <a:rPr lang="en-US" dirty="0" smtClean="0"/>
              <a:t>What locks the lock?</a:t>
            </a:r>
          </a:p>
          <a:p>
            <a:r>
              <a:rPr lang="en-US" dirty="0" smtClean="0"/>
              <a:t>What locking elements lock and in what order. Is there a primary element to bypass?</a:t>
            </a:r>
          </a:p>
          <a:p>
            <a:r>
              <a:rPr lang="en-US" dirty="0" smtClean="0"/>
              <a:t>Result if one layer fails: Can others be compromised?</a:t>
            </a:r>
          </a:p>
          <a:p>
            <a:r>
              <a:rPr lang="en-US" dirty="0" smtClean="0"/>
              <a:t>What intelligence needed to open the lock?</a:t>
            </a:r>
          </a:p>
          <a:p>
            <a:r>
              <a:rPr lang="en-US" dirty="0" smtClean="0"/>
              <a:t>Can Intelligence be simulated?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BYPASS: 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strong is the sidebar(s) against forced attack</a:t>
            </a:r>
          </a:p>
          <a:p>
            <a:r>
              <a:rPr lang="en-US" dirty="0" smtClean="0"/>
              <a:t>Is the sidebar the only locking system?</a:t>
            </a:r>
          </a:p>
          <a:p>
            <a:r>
              <a:rPr lang="en-US" dirty="0" smtClean="0"/>
              <a:t>What if defeat one of two sidebars or security layers?</a:t>
            </a:r>
          </a:p>
          <a:p>
            <a:r>
              <a:rPr lang="en-US" dirty="0" smtClean="0"/>
              <a:t>Bitting design: spring biased?</a:t>
            </a:r>
          </a:p>
          <a:p>
            <a:r>
              <a:rPr lang="en-US" dirty="0" smtClean="0"/>
              <a:t>Ability to manipulate each pin or slider to set its code?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DESIGN FEATURES AND SYSTEM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Codes: design, progression</a:t>
            </a:r>
          </a:p>
          <a:p>
            <a:r>
              <a:rPr lang="en-US" dirty="0" smtClean="0"/>
              <a:t>Key bitting design</a:t>
            </a:r>
          </a:p>
          <a:p>
            <a:r>
              <a:rPr lang="en-US" dirty="0" smtClean="0"/>
              <a:t>Tolerances </a:t>
            </a:r>
          </a:p>
          <a:p>
            <a:r>
              <a:rPr lang="en-US" dirty="0" smtClean="0"/>
              <a:t>Keying rules</a:t>
            </a:r>
          </a:p>
          <a:p>
            <a:pPr lvl="1"/>
            <a:r>
              <a:rPr lang="en-US" dirty="0" smtClean="0"/>
              <a:t>Medeco master and non-master key systems</a:t>
            </a:r>
          </a:p>
          <a:p>
            <a:r>
              <a:rPr lang="en-US" dirty="0" smtClean="0"/>
              <a:t>Interaction of critical components and locking systems</a:t>
            </a:r>
          </a:p>
          <a:p>
            <a:r>
              <a:rPr lang="en-US" dirty="0" smtClean="0"/>
              <a:t>Keyway and plug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ATTACKS: Two Primary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Key never unlocks the lock”</a:t>
            </a:r>
          </a:p>
          <a:p>
            <a:pPr lvl="1"/>
            <a:r>
              <a:rPr lang="en-US" dirty="0" smtClean="0"/>
              <a:t>Mechanical bypass</a:t>
            </a:r>
          </a:p>
          <a:p>
            <a:r>
              <a:rPr lang="en-US" dirty="0" smtClean="0"/>
              <a:t>Alfred C. Hobbs: “If you can feel one component against the other, you can derive information and open the lock.”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ATTACK: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 and manipulation of components</a:t>
            </a:r>
          </a:p>
          <a:p>
            <a:r>
              <a:rPr lang="en-US" dirty="0" smtClean="0"/>
              <a:t>Impressioning</a:t>
            </a:r>
          </a:p>
          <a:p>
            <a:r>
              <a:rPr lang="en-US" dirty="0" smtClean="0"/>
              <a:t>Bumping</a:t>
            </a:r>
          </a:p>
          <a:p>
            <a:r>
              <a:rPr lang="en-US" dirty="0" smtClean="0"/>
              <a:t>Vibration and shock</a:t>
            </a:r>
          </a:p>
          <a:p>
            <a:r>
              <a:rPr lang="en-US" dirty="0" smtClean="0"/>
              <a:t>Shim wire decoding (Bluzmanis and Falle)</a:t>
            </a:r>
          </a:p>
          <a:p>
            <a:r>
              <a:rPr lang="en-US" dirty="0" smtClean="0"/>
              <a:t>Borescope and Otoscope decoding</a:t>
            </a:r>
          </a:p>
          <a:p>
            <a:r>
              <a:rPr lang="en-US" dirty="0" smtClean="0"/>
              <a:t>Direct or indirect measurement of critical locking components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METHODS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key, use sidebar portion to set code</a:t>
            </a:r>
          </a:p>
          <a:p>
            <a:r>
              <a:rPr lang="en-US" dirty="0" smtClean="0"/>
              <a:t>Simulate sidebar code</a:t>
            </a:r>
          </a:p>
          <a:p>
            <a:r>
              <a:rPr lang="en-US" dirty="0" smtClean="0"/>
              <a:t>Use of key to probe depths and extrapolate</a:t>
            </a:r>
          </a:p>
          <a:p>
            <a:r>
              <a:rPr lang="en-US" dirty="0" smtClean="0"/>
              <a:t>Rights amplification of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CKINGH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828800"/>
            <a:ext cx="6273800" cy="47053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MEDECO LOCKS  PROTECT</a:t>
            </a:r>
            <a:r>
              <a:rPr lang="en-US" sz="4000" baseline="0" dirty="0" smtClean="0"/>
              <a:t> THE ROYAL PALACE IN LONDON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</a:t>
            </a:r>
          </a:p>
          <a:p>
            <a:r>
              <a:rPr lang="en-US" dirty="0" smtClean="0"/>
              <a:t>Replicate</a:t>
            </a:r>
          </a:p>
          <a:p>
            <a:r>
              <a:rPr lang="en-US" dirty="0" smtClean="0"/>
              <a:t>Simulate</a:t>
            </a:r>
          </a:p>
          <a:p>
            <a:r>
              <a:rPr lang="en-US" dirty="0" smtClean="0"/>
              <a:t>“Key control” and “Key Security” may not be synonymous!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SECURITY: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control</a:t>
            </a:r>
            <a:r>
              <a:rPr lang="en-US" dirty="0" smtClean="0"/>
              <a:t> = physical control of keys</a:t>
            </a:r>
          </a:p>
          <a:p>
            <a:r>
              <a:rPr lang="en-US" dirty="0" smtClean="0"/>
              <a:t>Prevent manufacture and access to blanks</a:t>
            </a:r>
          </a:p>
          <a:p>
            <a:r>
              <a:rPr lang="en-US" dirty="0" smtClean="0"/>
              <a:t>Control generation of keys by code</a:t>
            </a:r>
          </a:p>
          <a:p>
            <a:r>
              <a:rPr lang="en-US" dirty="0" smtClean="0"/>
              <a:t>Patent protection</a:t>
            </a:r>
          </a:p>
          <a:p>
            <a:r>
              <a:rPr lang="en-US" dirty="0" smtClean="0"/>
              <a:t>Key security = compromise of keys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 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= number of pins/sliders/disks</a:t>
            </a:r>
          </a:p>
          <a:p>
            <a:r>
              <a:rPr lang="en-US" dirty="0" smtClean="0"/>
              <a:t>Height of blade = depth increments = differs</a:t>
            </a:r>
          </a:p>
          <a:p>
            <a:r>
              <a:rPr lang="en-US" dirty="0" smtClean="0"/>
              <a:t>Thickness of blade = keyway design</a:t>
            </a:r>
          </a:p>
          <a:p>
            <a:r>
              <a:rPr lang="en-US" dirty="0" smtClean="0"/>
              <a:t>Paracentric design</a:t>
            </a:r>
          </a:p>
          <a:p>
            <a:r>
              <a:rPr lang="en-US" dirty="0" smtClean="0"/>
              <a:t>Keyway modification to accommodate other security elements</a:t>
            </a:r>
          </a:p>
          <a:p>
            <a:pPr lvl="1"/>
            <a:r>
              <a:rPr lang="en-US" dirty="0" smtClean="0"/>
              <a:t>Finger pins</a:t>
            </a:r>
          </a:p>
          <a:p>
            <a:pPr lvl="1"/>
            <a:r>
              <a:rPr lang="en-US" dirty="0" smtClean="0"/>
              <a:t>Sliders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Critical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code or key components</a:t>
            </a:r>
          </a:p>
          <a:p>
            <a:r>
              <a:rPr lang="en-US" dirty="0" smtClean="0"/>
              <a:t>Security of locks = key control and key security</a:t>
            </a:r>
          </a:p>
          <a:p>
            <a:pPr lvl="1"/>
            <a:r>
              <a:rPr lang="en-US" dirty="0" smtClean="0"/>
              <a:t>All bypass techniques simulate actions of key</a:t>
            </a:r>
          </a:p>
          <a:p>
            <a:pPr lvl="1"/>
            <a:r>
              <a:rPr lang="en-US" dirty="0" smtClean="0"/>
              <a:t>Easiest way to open a lock is with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keys are passive: align = open</a:t>
            </a:r>
          </a:p>
          <a:p>
            <a:r>
              <a:rPr lang="en-US" dirty="0" smtClean="0"/>
              <a:t>Simulate components of key</a:t>
            </a:r>
          </a:p>
          <a:p>
            <a:r>
              <a:rPr lang="en-US" dirty="0" smtClean="0"/>
              <a:t>Replicate critical components</a:t>
            </a:r>
          </a:p>
          <a:p>
            <a:r>
              <a:rPr lang="en-US" dirty="0" smtClean="0"/>
              <a:t>Duplicate critical components</a:t>
            </a:r>
          </a:p>
          <a:p>
            <a:r>
              <a:rPr lang="en-US" dirty="0" smtClean="0"/>
              <a:t>Require interactive element for security</a:t>
            </a:r>
          </a:p>
          <a:p>
            <a:pPr lvl="1"/>
            <a:r>
              <a:rPr lang="en-US" dirty="0" smtClean="0"/>
              <a:t>MUL-T-LOCK element</a:t>
            </a:r>
          </a:p>
          <a:p>
            <a:pPr lvl="1"/>
            <a:r>
              <a:rPr lang="en-US" dirty="0" smtClean="0"/>
              <a:t>MCS magnets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</a:t>
            </a:r>
            <a:br>
              <a:rPr lang="en-US" dirty="0" smtClean="0"/>
            </a:br>
            <a:r>
              <a:rPr lang="en-US" dirty="0" smtClean="0"/>
              <a:t>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Bitting design</a:t>
            </a:r>
          </a:p>
          <a:p>
            <a:r>
              <a:rPr lang="en-US" dirty="0" smtClean="0"/>
              <a:t>Bitting and sidebar issues and conflicts and limitations in differs</a:t>
            </a:r>
          </a:p>
          <a:p>
            <a:r>
              <a:rPr lang="en-US" dirty="0" smtClean="0"/>
              <a:t>Ability to decode one or more keys to break system</a:t>
            </a:r>
          </a:p>
          <a:p>
            <a:r>
              <a:rPr lang="en-US" dirty="0" smtClean="0"/>
              <a:t>Consider critical elements of the key: require to insure cannot be replicated</a:t>
            </a:r>
          </a:p>
          <a:p>
            <a:r>
              <a:rPr lang="en-US" dirty="0" smtClean="0"/>
              <a:t>Hybrid attacks using keys</a:t>
            </a:r>
          </a:p>
          <a:p>
            <a:pPr lvl="1"/>
            <a:r>
              <a:rPr lang="en-US" dirty="0" smtClean="0"/>
              <a:t>Medeco mortise cylinder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AND REPLICATION OF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machine</a:t>
            </a:r>
          </a:p>
          <a:p>
            <a:r>
              <a:rPr lang="en-US" dirty="0" smtClean="0"/>
              <a:t>Milling machine: Easy Entrie</a:t>
            </a:r>
          </a:p>
          <a:p>
            <a:r>
              <a:rPr lang="en-US" dirty="0" smtClean="0"/>
              <a:t>Clay and Silicone casting</a:t>
            </a:r>
          </a:p>
          <a:p>
            <a:r>
              <a:rPr lang="en-US" dirty="0" smtClean="0"/>
              <a:t>Key simulation: Medeco</a:t>
            </a:r>
          </a:p>
          <a:p>
            <a:r>
              <a:rPr lang="en-US" dirty="0" smtClean="0"/>
              <a:t>Rights amplification</a:t>
            </a:r>
          </a:p>
          <a:p>
            <a:r>
              <a:rPr lang="en-US" dirty="0" smtClean="0"/>
              <a:t>Alter similar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COVERT and FORCED ENTRY RESISTANCE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 and BHMA/ANSI STANDARDS</a:t>
            </a:r>
          </a:p>
          <a:p>
            <a:r>
              <a:rPr lang="en-US" dirty="0" smtClean="0"/>
              <a:t>TIME is critical factor</a:t>
            </a:r>
          </a:p>
          <a:p>
            <a:pPr lvl="1"/>
            <a:r>
              <a:rPr lang="en-US" dirty="0" smtClean="0"/>
              <a:t>Ten or fifteen minutes</a:t>
            </a:r>
          </a:p>
          <a:p>
            <a:pPr lvl="1"/>
            <a:r>
              <a:rPr lang="en-US" dirty="0" smtClean="0"/>
              <a:t>Depends on security rating</a:t>
            </a:r>
          </a:p>
          <a:p>
            <a:r>
              <a:rPr lang="en-US" dirty="0" smtClean="0"/>
              <a:t>Type of tools that can be used</a:t>
            </a:r>
          </a:p>
          <a:p>
            <a:r>
              <a:rPr lang="en-US" dirty="0" smtClean="0"/>
              <a:t>Must resist picking and manipulation</a:t>
            </a:r>
          </a:p>
          <a:p>
            <a:r>
              <a:rPr lang="en-US" dirty="0" smtClean="0"/>
              <a:t>Standards do not contemplate more sophisticated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4" name="Content Placeholder 3" descr="medeco-lock_face_splash_250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2362200" y="1295400"/>
            <a:ext cx="5092700" cy="5255666"/>
          </a:xfrm>
          <a:solidFill>
            <a:schemeClr val="bg1"/>
          </a:solidFill>
          <a:effectLst>
            <a:outerShdw blurRad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decoder:  by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Falle: Wire Shim Decoder</a:t>
            </a:r>
            <a:endParaRPr lang="en-US" dirty="0"/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PIN ANGLES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FORCED ENTRY RESISTANCE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ATTACKS: Deficiencies in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types of attacks defined</a:t>
            </a:r>
          </a:p>
          <a:p>
            <a:r>
              <a:rPr lang="en-US" dirty="0" smtClean="0"/>
              <a:t>Do not contemplate mechanical bypass</a:t>
            </a:r>
          </a:p>
          <a:p>
            <a:r>
              <a:rPr lang="en-US" dirty="0" smtClean="0"/>
              <a:t>Must examine weakest </a:t>
            </a:r>
            <a:r>
              <a:rPr lang="en-US" dirty="0" err="1" smtClean="0"/>
              <a:t>linkis</a:t>
            </a:r>
            <a:endParaRPr lang="en-US" dirty="0" smtClean="0"/>
          </a:p>
          <a:p>
            <a:r>
              <a:rPr lang="en-US" dirty="0" smtClean="0"/>
              <a:t>Do not cover “hybrid attacks”</a:t>
            </a:r>
          </a:p>
          <a:p>
            <a:pPr lvl="1"/>
            <a:r>
              <a:rPr lang="en-US" dirty="0" smtClean="0"/>
              <a:t>Medeco deadbolt attacks</a:t>
            </a:r>
          </a:p>
          <a:p>
            <a:pPr lvl="1"/>
            <a:r>
              <a:rPr lang="en-US" dirty="0" smtClean="0"/>
              <a:t>Medeco mortise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</a:t>
            </a:r>
            <a:br>
              <a:rPr lang="en-US" dirty="0" smtClean="0"/>
            </a:br>
            <a:r>
              <a:rPr lang="en-US" dirty="0" smtClean="0"/>
              <a:t>Bypass and Circumvention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Access</a:t>
            </a:r>
          </a:p>
          <a:p>
            <a:pPr lvl="1"/>
            <a:r>
              <a:rPr lang="en-US" dirty="0" smtClean="0"/>
              <a:t>Decoding attacks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Simulate the sidebar code (Medeco)</a:t>
            </a:r>
          </a:p>
          <a:p>
            <a:pPr lvl="1"/>
            <a:r>
              <a:rPr lang="en-US" dirty="0" smtClean="0"/>
              <a:t>Use of a key (Primus and Assa</a:t>
            </a:r>
          </a:p>
          <a:p>
            <a:r>
              <a:rPr lang="en-US" dirty="0" smtClean="0"/>
              <a:t>Indirect access</a:t>
            </a:r>
          </a:p>
          <a:p>
            <a:pPr lvl="1"/>
            <a:r>
              <a:rPr lang="en-US" dirty="0" smtClean="0"/>
              <a:t>Medeco borescope and otoscope decode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ATTACK: Physical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protection</a:t>
            </a:r>
          </a:p>
          <a:p>
            <a:r>
              <a:rPr lang="en-US" dirty="0" smtClean="0"/>
              <a:t>Integrated with pin tumblers or other critical locking components</a:t>
            </a:r>
          </a:p>
          <a:p>
            <a:r>
              <a:rPr lang="en-US" dirty="0" smtClean="0"/>
              <a:t>Compress plug</a:t>
            </a:r>
          </a:p>
          <a:p>
            <a:r>
              <a:rPr lang="en-US" dirty="0" smtClean="0"/>
              <a:t>Defeat of sidebar as one security layer: result and failures</a:t>
            </a:r>
          </a:p>
          <a:p>
            <a:r>
              <a:rPr lang="en-US" dirty="0" smtClean="0"/>
              <a:t>Anti-drill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compromise of critical components</a:t>
            </a:r>
          </a:p>
          <a:p>
            <a:pPr lvl="1"/>
            <a:r>
              <a:rPr lang="en-US" dirty="0" smtClean="0"/>
              <a:t>Medeco deadbolt 1 and 2 manipulate tailpiece</a:t>
            </a:r>
          </a:p>
          <a:p>
            <a:r>
              <a:rPr lang="en-US" dirty="0" smtClean="0"/>
              <a:t>Hybrid attack: two different modes</a:t>
            </a:r>
          </a:p>
          <a:p>
            <a:pPr lvl="1"/>
            <a:r>
              <a:rPr lang="en-US" dirty="0" smtClean="0"/>
              <a:t>Medeco reverse picking</a:t>
            </a:r>
          </a:p>
          <a:p>
            <a:r>
              <a:rPr lang="en-US" dirty="0" smtClean="0"/>
              <a:t>Defeat of one security layer: result</a:t>
            </a:r>
          </a:p>
          <a:p>
            <a:pPr lvl="1"/>
            <a:r>
              <a:rPr lang="en-US" dirty="0" smtClean="0"/>
              <a:t>Medeco Mortise and rim cylinders, defeat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7772400" cy="1206500"/>
          </a:xfrm>
        </p:spPr>
        <p:txBody>
          <a:bodyPr/>
          <a:lstStyle/>
          <a:p>
            <a:pPr algn="ctr"/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05200"/>
            <a:ext cx="7772400" cy="2057400"/>
          </a:xfrm>
        </p:spPr>
        <p:txBody>
          <a:bodyPr/>
          <a:lstStyle/>
          <a:p>
            <a:r>
              <a:rPr lang="en-US" dirty="0" smtClean="0"/>
              <a:t>What constitutes security</a:t>
            </a:r>
          </a:p>
          <a:p>
            <a:r>
              <a:rPr lang="en-US" dirty="0" smtClean="0"/>
              <a:t>Lessons for design engineers</a:t>
            </a:r>
          </a:p>
          <a:p>
            <a:r>
              <a:rPr lang="en-US" dirty="0" smtClean="0"/>
              <a:t>Appearance v. reality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UL, BHMA/ANSI, </a:t>
            </a:r>
            <a:r>
              <a:rPr lang="en-US" dirty="0" err="1" smtClean="0"/>
              <a:t>Vd.S</a:t>
            </a:r>
            <a:r>
              <a:rPr lang="en-US" dirty="0" smtClean="0"/>
              <a:t> Certified</a:t>
            </a:r>
          </a:p>
          <a:p>
            <a:r>
              <a:rPr lang="en-US" dirty="0" smtClean="0"/>
              <a:t>High level of protection against attack</a:t>
            </a:r>
          </a:p>
          <a:p>
            <a:r>
              <a:rPr lang="en-US" dirty="0" smtClean="0"/>
              <a:t>Picking: 10-15 minute resistance</a:t>
            </a:r>
          </a:p>
          <a:p>
            <a:r>
              <a:rPr lang="en-US" dirty="0" smtClean="0"/>
              <a:t>No bumping</a:t>
            </a:r>
          </a:p>
          <a:p>
            <a:r>
              <a:rPr lang="en-US" dirty="0" smtClean="0"/>
              <a:t>Forced Entry: 5 minutes, minimum</a:t>
            </a:r>
          </a:p>
          <a:p>
            <a:r>
              <a:rPr lang="en-US" dirty="0" smtClean="0"/>
              <a:t>Key control</a:t>
            </a:r>
          </a:p>
          <a:p>
            <a:pPr lvl="1"/>
            <a:r>
              <a:rPr lang="en-US" dirty="0" smtClean="0"/>
              <a:t>Protect restricted and proprietary keyways</a:t>
            </a:r>
          </a:p>
          <a:p>
            <a:pPr lvl="1"/>
            <a:r>
              <a:rPr lang="en-US" dirty="0" smtClean="0"/>
              <a:t>Stop duplication, replication, simulation of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DESIGN: </a:t>
            </a:r>
            <a:br>
              <a:rPr lang="en-US" dirty="0" smtClean="0"/>
            </a:br>
            <a:r>
              <a:rPr lang="en-US" dirty="0" smtClean="0"/>
              <a:t>Exploit design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BEST DESIGN FEATURES</a:t>
            </a:r>
          </a:p>
          <a:p>
            <a:r>
              <a:rPr lang="en-US" dirty="0" smtClean="0"/>
              <a:t>Sidebar leg – true gate channel</a:t>
            </a:r>
          </a:p>
          <a:p>
            <a:r>
              <a:rPr lang="en-US" dirty="0" smtClean="0"/>
              <a:t>Code assignment: Biaxial 1985</a:t>
            </a:r>
          </a:p>
          <a:p>
            <a:r>
              <a:rPr lang="en-US" dirty="0" smtClean="0"/>
              <a:t>Gate – sidebar leg tolerance </a:t>
            </a:r>
          </a:p>
          <a:p>
            <a:r>
              <a:rPr lang="en-US" dirty="0" smtClean="0"/>
              <a:t>M3 design 2003</a:t>
            </a:r>
          </a:p>
          <a:p>
            <a:pPr lvl="1"/>
            <a:r>
              <a:rPr lang="en-US" dirty="0" smtClean="0"/>
              <a:t>Widen keyway .007”</a:t>
            </a:r>
          </a:p>
          <a:p>
            <a:pPr lvl="1"/>
            <a:r>
              <a:rPr lang="en-US" dirty="0" smtClean="0"/>
              <a:t>Slider geometry, .040”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BIAXIAL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AS A GENERIC SECURITY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Block rotation of the plug</a:t>
            </a:r>
          </a:p>
          <a:p>
            <a:r>
              <a:rPr lang="en-US" dirty="0" smtClean="0"/>
              <a:t>One or two sidebars</a:t>
            </a:r>
          </a:p>
          <a:p>
            <a:r>
              <a:rPr lang="en-US" dirty="0" smtClean="0"/>
              <a:t>Primary or secondary locking</a:t>
            </a:r>
          </a:p>
          <a:p>
            <a:r>
              <a:rPr lang="en-US" dirty="0" smtClean="0"/>
              <a:t>Only shear line or secondary</a:t>
            </a:r>
          </a:p>
          <a:p>
            <a:r>
              <a:rPr lang="en-US" dirty="0" smtClean="0"/>
              <a:t>Integrated or separate systems</a:t>
            </a:r>
          </a:p>
          <a:p>
            <a:pPr lvl="1"/>
            <a:r>
              <a:rPr lang="en-US" dirty="0" smtClean="0"/>
              <a:t>Assa, Primus ,  MT5, MCS= split</a:t>
            </a:r>
          </a:p>
          <a:p>
            <a:pPr lvl="1"/>
            <a:r>
              <a:rPr lang="en-US" dirty="0" smtClean="0"/>
              <a:t>Medeco and 3KS = integrated</a:t>
            </a:r>
          </a:p>
          <a:p>
            <a:r>
              <a:rPr lang="en-US" dirty="0" smtClean="0"/>
              <a:t>Direct or indirect relationship and access by key bitting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457200"/>
            <a:ext cx="6934200" cy="2116138"/>
          </a:xfrm>
        </p:spPr>
        <p:txBody>
          <a:bodyPr/>
          <a:lstStyle/>
          <a:p>
            <a:r>
              <a:rPr lang="en-US" dirty="0" smtClean="0"/>
              <a:t>STORY OF LOCKS, LIES, and HIGH INSECURITY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905000" y="2362200"/>
            <a:ext cx="6400800" cy="3962400"/>
          </a:xfrm>
        </p:spPr>
        <p:txBody>
          <a:bodyPr/>
          <a:lstStyle/>
          <a:p>
            <a:r>
              <a:rPr lang="en-US" dirty="0" smtClean="0"/>
              <a:t>Dominant high security lock maker</a:t>
            </a:r>
          </a:p>
          <a:p>
            <a:r>
              <a:rPr lang="en-US" dirty="0" smtClean="0"/>
              <a:t>40 year history of security</a:t>
            </a:r>
          </a:p>
          <a:p>
            <a:r>
              <a:rPr lang="en-US" dirty="0" smtClean="0"/>
              <a:t>Many expert attempts to crack with limited success, complicated tools</a:t>
            </a:r>
          </a:p>
          <a:p>
            <a:r>
              <a:rPr lang="en-US" dirty="0" smtClean="0"/>
              <a:t>Misstatements and disinformation</a:t>
            </a:r>
          </a:p>
          <a:p>
            <a:r>
              <a:rPr lang="en-US" dirty="0" smtClean="0"/>
              <a:t>18 month research project results:</a:t>
            </a:r>
          </a:p>
          <a:p>
            <a:r>
              <a:rPr lang="en-US" dirty="0" smtClean="0"/>
              <a:t>	Total compromise of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Key 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</a:p>
          <a:p>
            <a:r>
              <a:rPr lang="en-US" dirty="0" smtClean="0"/>
              <a:t>Protect keys from compromise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pic>
        <p:nvPicPr>
          <p:cNvPr id="4" name="Content Placeholder 3" descr="13_MORTISE_2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6858000" cy="4354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FAILURES</a:t>
            </a:r>
          </a:p>
          <a:p>
            <a:r>
              <a:rPr lang="en-US" dirty="0" smtClean="0"/>
              <a:t>Original </a:t>
            </a:r>
            <a:r>
              <a:rPr lang="en-US" dirty="0" smtClean="0">
                <a:sym typeface="Wingdings" pitchFamily="2" charset="2"/>
              </a:rPr>
              <a:t> Biaxial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pin design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assignment</a:t>
            </a:r>
          </a:p>
          <a:p>
            <a:r>
              <a:rPr lang="en-US" dirty="0" smtClean="0">
                <a:sym typeface="Wingdings" pitchFamily="2" charset="2"/>
              </a:rPr>
              <a:t>Biaxial - m3 design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M3 slider geometry = .040” offset</a:t>
            </a:r>
          </a:p>
          <a:p>
            <a:pPr lvl="1">
              <a:buNone/>
            </a:pPr>
            <a:r>
              <a:rPr lang="en-US" dirty="0" smtClean="0"/>
              <a:t>	Key simulation  </a:t>
            </a:r>
          </a:p>
          <a:p>
            <a:pPr lvl="1">
              <a:buNone/>
            </a:pPr>
            <a:r>
              <a:rPr lang="en-US" dirty="0" smtClean="0"/>
              <a:t>	.007” keyway widening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ENTRY</a:t>
            </a:r>
          </a:p>
          <a:p>
            <a:r>
              <a:rPr lang="en-US" dirty="0" smtClean="0"/>
              <a:t>Original Deadbolt  design</a:t>
            </a:r>
          </a:p>
          <a:p>
            <a:r>
              <a:rPr lang="en-US" dirty="0" smtClean="0"/>
              <a:t>Fatal design flaw: 30 seconds bypass</a:t>
            </a:r>
          </a:p>
          <a:p>
            <a:r>
              <a:rPr lang="en-US" dirty="0" smtClean="0"/>
              <a:t>Later deadbolt designs: new attacks</a:t>
            </a:r>
          </a:p>
          <a:p>
            <a:r>
              <a:rPr lang="en-US" dirty="0" smtClean="0"/>
              <a:t>Mortise and rim cylinders</a:t>
            </a:r>
          </a:p>
          <a:p>
            <a:r>
              <a:rPr lang="en-US" dirty="0" smtClean="0"/>
              <a:t>Inherent design problem: .065” plug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DOTS: BILEVEL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 Bilevel locks introduced</a:t>
            </a:r>
          </a:p>
          <a:p>
            <a:r>
              <a:rPr lang="en-US" dirty="0" smtClean="0"/>
              <a:t>Integrate low and high security to compete</a:t>
            </a:r>
          </a:p>
          <a:p>
            <a:r>
              <a:rPr lang="en-US" dirty="0" smtClean="0"/>
              <a:t>Flawed design, will affect system security when integrated into high security system</a:t>
            </a:r>
          </a:p>
          <a:p>
            <a:r>
              <a:rPr lang="en-US" dirty="0" smtClean="0"/>
              <a:t>Borescope decoding of aft pins to compromise security of entire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DOTS: </a:t>
            </a:r>
            <a:br>
              <a:rPr lang="en-US" dirty="0" smtClean="0"/>
            </a:br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Code  assignment:  Reverse Engineer for all non-master key systems</a:t>
            </a:r>
          </a:p>
          <a:p>
            <a:r>
              <a:rPr lang="en-US" dirty="0" smtClean="0"/>
              <a:t>Gate tolerance: 4 keys to open</a:t>
            </a:r>
          </a:p>
          <a:p>
            <a:r>
              <a:rPr lang="en-US" dirty="0" smtClean="0"/>
              <a:t>NEW CONCEPT: Code Setting keys</a:t>
            </a:r>
          </a:p>
          <a:p>
            <a:r>
              <a:rPr lang="en-US" dirty="0" smtClean="0"/>
              <a:t>Sidebar leg-gate interface: NEW CONCEPT: Setting sidebar code</a:t>
            </a:r>
          </a:p>
          <a:p>
            <a:r>
              <a:rPr lang="en-US" dirty="0" smtClean="0"/>
              <a:t>M3 Wider keyway: Simulated blanks</a:t>
            </a:r>
          </a:p>
          <a:p>
            <a:r>
              <a:rPr lang="en-US" dirty="0" smtClean="0"/>
              <a:t>Slider design: paper clip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KEYS TO THE KINGDOM</a:t>
            </a:r>
            <a:endParaRPr lang="en-US" dirty="0"/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447800"/>
            <a:ext cx="70068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 THIRTY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Sidebar Code </a:t>
            </a:r>
          </a:p>
          <a:p>
            <a:r>
              <a:rPr lang="en-US" dirty="0" smtClean="0"/>
              <a:t>Conventional pick tools</a:t>
            </a:r>
          </a:p>
        </p:txBody>
      </p:sp>
      <p:pic>
        <p:nvPicPr>
          <p:cNvPr id="4" name="Picture 3" descr="pick_1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r>
              <a:rPr lang="en-US" dirty="0" smtClean="0"/>
              <a:t>More secure lock designs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v. </a:t>
            </a:r>
            <a:br>
              <a:rPr lang="en-US" dirty="0" smtClean="0"/>
            </a:br>
            <a:r>
              <a:rPr lang="en-US" dirty="0" smtClean="0"/>
              <a:t>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CONVENTIONAL CYLINDERS</a:t>
            </a:r>
          </a:p>
          <a:p>
            <a:pPr lvl="1"/>
            <a:r>
              <a:rPr lang="en-US" dirty="0" smtClean="0"/>
              <a:t>Easy to pick and bump open</a:t>
            </a:r>
          </a:p>
          <a:p>
            <a:pPr lvl="1"/>
            <a:r>
              <a:rPr lang="en-US" dirty="0" smtClean="0"/>
              <a:t>No key control</a:t>
            </a:r>
          </a:p>
          <a:p>
            <a:pPr lvl="1"/>
            <a:r>
              <a:rPr lang="en-US" dirty="0" smtClean="0"/>
              <a:t>Limited forced entry resistance</a:t>
            </a:r>
          </a:p>
          <a:p>
            <a:r>
              <a:rPr lang="en-US" dirty="0" smtClean="0"/>
              <a:t>HIGH SECURITY CYLINDERS</a:t>
            </a:r>
          </a:p>
          <a:p>
            <a:pPr lvl="1"/>
            <a:r>
              <a:rPr lang="en-US" dirty="0" smtClean="0"/>
              <a:t>UL and BHMA/ANSI  Standards</a:t>
            </a:r>
          </a:p>
          <a:p>
            <a:pPr lvl="1"/>
            <a:r>
              <a:rPr lang="en-US" dirty="0" smtClean="0"/>
              <a:t>Higher quality and tolerances</a:t>
            </a:r>
          </a:p>
          <a:p>
            <a:pPr lvl="1"/>
            <a:r>
              <a:rPr lang="en-US" dirty="0" smtClean="0"/>
              <a:t>Resistance to Forced and Covert Entry</a:t>
            </a:r>
          </a:p>
          <a:p>
            <a:pPr lvl="1"/>
            <a:r>
              <a:rPr lang="en-US" dirty="0" smtClean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2063</Words>
  <Application>Microsoft PowerPoint</Application>
  <PresentationFormat>On-screen Show (4:3)</PresentationFormat>
  <Paragraphs>390</Paragraphs>
  <Slides>79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Lock And Key</vt:lpstr>
      <vt:lpstr>Custom Design</vt:lpstr>
      <vt:lpstr>MEDECO CASE STUDY</vt:lpstr>
      <vt:lpstr>MEDECO LOCKS  PROTECT THE ROYAL PALACE IN LONDON</vt:lpstr>
      <vt:lpstr>MEDECO HIGH SECURITY</vt:lpstr>
      <vt:lpstr>MEDECO HIGH SECURITY: What it means</vt:lpstr>
      <vt:lpstr>STORY OF LOCKS, LIES, and HIGH INSECURITY</vt:lpstr>
      <vt:lpstr>HIGH SECURITY LOCKS: Why Important? </vt:lpstr>
      <vt:lpstr>MEDECO HISTORY</vt:lpstr>
      <vt:lpstr>WHY THE MEDECO CASE STUDY IS IMPORTANT</vt:lpstr>
      <vt:lpstr>CONVENTIONAL v.  HIGH SECURITY LOCKS</vt:lpstr>
      <vt:lpstr>ATTACK METHODOLOGY  FOR HIGH SECURITY LOCKS</vt:lpstr>
      <vt:lpstr>HIGH SECURITY LOCKS: Critical Design Issues</vt:lpstr>
      <vt:lpstr>HIGH SECURITY:  Three Critical Design Factors</vt:lpstr>
      <vt:lpstr>QUESTIONS: BYPASS AND REVERSE ENGINEERING</vt:lpstr>
      <vt:lpstr>SYSTEM BYPASS: More Questions</vt:lpstr>
      <vt:lpstr>EXPLOIT DESIGN FEATURES AND SYSTEM PARAMETERS</vt:lpstr>
      <vt:lpstr>ATTACKS: Two Primary Rules</vt:lpstr>
      <vt:lpstr>METHODS OF ATTACK: High Security Locks</vt:lpstr>
      <vt:lpstr>ADDITIONAL METHODS OF ATTACK</vt:lpstr>
      <vt:lpstr>KEY CONTROL</vt:lpstr>
      <vt:lpstr>KEY CONTROL and “KEY SECURITY”</vt:lpstr>
      <vt:lpstr>KEY SECURITY: A Concept</vt:lpstr>
      <vt:lpstr>KEYS: CRITICAL ELEMENTS</vt:lpstr>
      <vt:lpstr>KEY CONTROL: Critical issues</vt:lpstr>
      <vt:lpstr>KEY CONTROL and “KEY SECURITY” ISSUES</vt:lpstr>
      <vt:lpstr>KEY CONTROL: Design Issues</vt:lpstr>
      <vt:lpstr>DUPLICATION AND REPLICATION OF KEYS</vt:lpstr>
      <vt:lpstr>COVERT and FORCED ENTRY RESISTANCE</vt:lpstr>
      <vt:lpstr>STANDARDS REQUIREMENTS</vt:lpstr>
      <vt:lpstr>CONVENTIONAL PICKING</vt:lpstr>
      <vt:lpstr>TOBIAS DECODER:  Medeco decoder:  by “Crackpot!”</vt:lpstr>
      <vt:lpstr>SOPHISTICATED DECODERS</vt:lpstr>
      <vt:lpstr>DECODE PIN ANGLES</vt:lpstr>
      <vt:lpstr>FORCED ENTRY RESISTANCE</vt:lpstr>
      <vt:lpstr>FORCED ENTRY ATTACKS: Deficiencies in standards</vt:lpstr>
      <vt:lpstr>SIDEBAR:  Bypass and Circumvention </vt:lpstr>
      <vt:lpstr>SIDEBAR ATTACK: Physical Strength</vt:lpstr>
      <vt:lpstr>FORCED ENTRY ATTACKS</vt:lpstr>
      <vt:lpstr>MEDECO HIGH SECURITY: Lessons to be learned</vt:lpstr>
      <vt:lpstr>MEDECO CASE HISTORY</vt:lpstr>
      <vt:lpstr>MEDECO MISTAKES</vt:lpstr>
      <vt:lpstr>DESIGN = VULNERABILITIES</vt:lpstr>
      <vt:lpstr>MEDECO DESIGN:  Exploit design vulnerabilities</vt:lpstr>
      <vt:lpstr>MEDECO TIMELINE</vt:lpstr>
      <vt:lpstr>MEDECO LOCKS:  Why are they Secure?</vt:lpstr>
      <vt:lpstr>MODERN PIN TUMBLER</vt:lpstr>
      <vt:lpstr>MEDECO BIAXIAL  </vt:lpstr>
      <vt:lpstr>MEDECO LOCKS:  3 Independent Security Layers </vt:lpstr>
      <vt:lpstr>MEDECO TWISTING PINS: 3 Angles + 2 Positions</vt:lpstr>
      <vt:lpstr>SIDEBAR AS A GENERIC SECURITY CONCEPT</vt:lpstr>
      <vt:lpstr>SECURITY  CONCEPTS: Sidebar IS Medeco Security</vt:lpstr>
      <vt:lpstr>PLUG AND SIDEBAR:  All pins aligned</vt:lpstr>
      <vt:lpstr>SIDEBAR RETRACTED</vt:lpstr>
      <vt:lpstr>PLUG AND SIDEBAR: Locked</vt:lpstr>
      <vt:lpstr>MEDECO CODEBOOK:  At the heart of security</vt:lpstr>
      <vt:lpstr>MEDECO RESEARCH:  Results of Project</vt:lpstr>
      <vt:lpstr>RESULTS OF PROJECT: Bumping</vt:lpstr>
      <vt:lpstr>MEDECO BUMP KEY</vt:lpstr>
      <vt:lpstr>RESULTS OF PROJECT: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CONNECTING THE DOTS</vt:lpstr>
      <vt:lpstr>MORE DOTS!</vt:lpstr>
      <vt:lpstr>MORE DOTS: BILEVEL LOCK</vt:lpstr>
      <vt:lpstr>CONNECTING THE DOTS:  The Results</vt:lpstr>
      <vt:lpstr>4 KEYS TO THE KINGDOM</vt:lpstr>
      <vt:lpstr>LESSONS TO BE LEARNED</vt:lpstr>
      <vt:lpstr>REAL WORLD ATTACK: Bumping a Medeco Lock</vt:lpstr>
      <vt:lpstr>OPEN IN THIRTY SECONDS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158</cp:revision>
  <cp:lastPrinted>1601-01-01T00:00:00Z</cp:lastPrinted>
  <dcterms:created xsi:type="dcterms:W3CDTF">2008-04-13T05:51:28Z</dcterms:created>
  <dcterms:modified xsi:type="dcterms:W3CDTF">2008-06-03T04:46:52Z</dcterms:modified>
</cp:coreProperties>
</file>