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56"/>
  </p:notesMasterIdLst>
  <p:handoutMasterIdLst>
    <p:handoutMasterId r:id="rId57"/>
  </p:handoutMasterIdLst>
  <p:sldIdLst>
    <p:sldId id="257" r:id="rId3"/>
    <p:sldId id="357" r:id="rId4"/>
    <p:sldId id="358" r:id="rId5"/>
    <p:sldId id="362" r:id="rId6"/>
    <p:sldId id="364" r:id="rId7"/>
    <p:sldId id="282" r:id="rId8"/>
    <p:sldId id="369" r:id="rId9"/>
    <p:sldId id="329" r:id="rId10"/>
    <p:sldId id="308" r:id="rId11"/>
    <p:sldId id="368" r:id="rId12"/>
    <p:sldId id="260" r:id="rId13"/>
    <p:sldId id="313" r:id="rId14"/>
    <p:sldId id="317" r:id="rId15"/>
    <p:sldId id="350" r:id="rId16"/>
    <p:sldId id="264" r:id="rId17"/>
    <p:sldId id="330" r:id="rId18"/>
    <p:sldId id="261" r:id="rId19"/>
    <p:sldId id="259" r:id="rId20"/>
    <p:sldId id="359" r:id="rId21"/>
    <p:sldId id="262" r:id="rId22"/>
    <p:sldId id="274" r:id="rId23"/>
    <p:sldId id="311" r:id="rId24"/>
    <p:sldId id="278" r:id="rId25"/>
    <p:sldId id="288" r:id="rId26"/>
    <p:sldId id="273" r:id="rId27"/>
    <p:sldId id="290" r:id="rId28"/>
    <p:sldId id="292" r:id="rId29"/>
    <p:sldId id="291" r:id="rId30"/>
    <p:sldId id="332" r:id="rId31"/>
    <p:sldId id="341" r:id="rId32"/>
    <p:sldId id="354" r:id="rId33"/>
    <p:sldId id="286" r:id="rId34"/>
    <p:sldId id="268" r:id="rId35"/>
    <p:sldId id="293" r:id="rId36"/>
    <p:sldId id="309" r:id="rId37"/>
    <p:sldId id="267" r:id="rId38"/>
    <p:sldId id="299" r:id="rId39"/>
    <p:sldId id="300" r:id="rId40"/>
    <p:sldId id="303" r:id="rId41"/>
    <p:sldId id="304" r:id="rId42"/>
    <p:sldId id="269" r:id="rId43"/>
    <p:sldId id="294" r:id="rId44"/>
    <p:sldId id="270" r:id="rId45"/>
    <p:sldId id="271" r:id="rId46"/>
    <p:sldId id="296" r:id="rId47"/>
    <p:sldId id="312" r:id="rId48"/>
    <p:sldId id="297" r:id="rId49"/>
    <p:sldId id="263" r:id="rId50"/>
    <p:sldId id="370" r:id="rId51"/>
    <p:sldId id="371" r:id="rId52"/>
    <p:sldId id="372" r:id="rId53"/>
    <p:sldId id="373" r:id="rId54"/>
    <p:sldId id="310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6124" autoAdjust="0"/>
    <p:restoredTop sz="86431" autoAdjust="0"/>
  </p:normalViewPr>
  <p:slideViewPr>
    <p:cSldViewPr>
      <p:cViewPr>
        <p:scale>
          <a:sx n="40" d="100"/>
          <a:sy n="40" d="100"/>
        </p:scale>
        <p:origin x="-187" y="-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2" y="23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7554"/>
    </p:cViewPr>
  </p:sorterViewPr>
  <p:notesViewPr>
    <p:cSldViewPr>
      <p:cViewPr varScale="1">
        <p:scale>
          <a:sx n="44" d="100"/>
          <a:sy n="44" d="100"/>
        </p:scale>
        <p:origin x="-1310" y="-8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EB1E-1DBC-4AD4-8178-9C6F67F563B9}" type="datetimeFigureOut">
              <a:rPr lang="en-US" smtClean="0"/>
              <a:t>7/8/2008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EA672-16A0-4C74-B368-4452CAA24F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3C92-C754-4821-92D7-3F552C668FEC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BA86-F6AD-4DB9-90AB-0F541608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24438F-9583-4B03-AD4D-276EE2892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3B956-8669-4D8F-B023-CC30EFE3C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47633-7EAF-4B99-ADE7-8572FD53C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E0CE-90F4-44F5-9513-72F4FC615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44417-1D4D-43F6-8884-EC1562FA7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CBAFB-F48C-4F28-A9D4-B44156D8C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36641-6788-4AEA-80BC-B1D1849D8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0F88-5137-4757-A7A8-5589C50C1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64541-0CDD-4D6F-9DB8-6B9525F88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96E1A-C83F-437A-AF00-D4B079128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4E85-3DF7-40A4-8E05-81B5E757A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FA6ECA-2C9D-4BF2-AD4A-2B7FB7428E4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\JennaLynn-Medeco.wmv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curity.org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05000" y="381000"/>
            <a:ext cx="6934200" cy="1066800"/>
          </a:xfrm>
        </p:spPr>
        <p:txBody>
          <a:bodyPr/>
          <a:lstStyle/>
          <a:p>
            <a:r>
              <a:rPr lang="en-US" sz="4000" dirty="0" smtClean="0"/>
              <a:t>DESCONSTRUCTING LAYERS OF INSECURITY: </a:t>
            </a:r>
            <a:br>
              <a:rPr lang="en-US" sz="4000" dirty="0" smtClean="0"/>
            </a:br>
            <a:r>
              <a:rPr lang="en-US" sz="4000" dirty="0" smtClean="0"/>
              <a:t>The Medeco Case Study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09800" y="4038600"/>
            <a:ext cx="6400800" cy="990600"/>
          </a:xfrm>
        </p:spPr>
        <p:txBody>
          <a:bodyPr/>
          <a:lstStyle/>
          <a:p>
            <a:r>
              <a:rPr lang="en-US" sz="4400" dirty="0" smtClean="0"/>
              <a:t>Cracking One of the Most Secure Locks in America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Lessons learned from embedded design deficiencies, a failure of imagination, a failure to connect the dots, and a belief in invincibility</a:t>
            </a:r>
            <a:endParaRPr lang="en-US" sz="4400" dirty="0"/>
          </a:p>
        </p:txBody>
      </p:sp>
      <p:pic>
        <p:nvPicPr>
          <p:cNvPr id="4" name="Picture 3" descr="white-house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947878"/>
            <a:ext cx="3352800" cy="2166922"/>
          </a:xfrm>
          <a:prstGeom prst="rect">
            <a:avLst/>
          </a:prstGeom>
        </p:spPr>
      </p:pic>
      <p:pic>
        <p:nvPicPr>
          <p:cNvPr id="5" name="Picture 4" descr="PENTAG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981200"/>
            <a:ext cx="323272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LAYERS OF SECURITY = SHEAR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Keyways and their design</a:t>
            </a:r>
          </a:p>
          <a:p>
            <a:r>
              <a:rPr lang="en-US" dirty="0" smtClean="0"/>
              <a:t>sectional keyways</a:t>
            </a:r>
          </a:p>
          <a:p>
            <a:r>
              <a:rPr lang="en-US" dirty="0" smtClean="0"/>
              <a:t>Check pins</a:t>
            </a:r>
          </a:p>
          <a:p>
            <a:r>
              <a:rPr lang="en-US" dirty="0" smtClean="0"/>
              <a:t>Security pins, anti-bump pins</a:t>
            </a:r>
          </a:p>
          <a:p>
            <a:r>
              <a:rPr lang="en-US" dirty="0" smtClean="0"/>
              <a:t>High tolerances</a:t>
            </a:r>
          </a:p>
          <a:p>
            <a:r>
              <a:rPr lang="en-US" dirty="0" smtClean="0"/>
              <a:t>Key control: Everest and Medeco m3</a:t>
            </a:r>
          </a:p>
          <a:p>
            <a:r>
              <a:rPr lang="en-US" dirty="0" smtClean="0"/>
              <a:t>Master key systems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LOCKS: Why Important?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Critical Infrastructure, high value targets</a:t>
            </a:r>
          </a:p>
          <a:p>
            <a:r>
              <a:rPr lang="en-US" dirty="0" smtClean="0"/>
              <a:t>Stringent security requirements</a:t>
            </a:r>
          </a:p>
          <a:p>
            <a:r>
              <a:rPr lang="en-US" dirty="0" smtClean="0"/>
              <a:t>High security Standards </a:t>
            </a:r>
          </a:p>
          <a:p>
            <a:r>
              <a:rPr lang="en-US" dirty="0" smtClean="0"/>
              <a:t>Threat level is higher</a:t>
            </a:r>
          </a:p>
          <a:p>
            <a:r>
              <a:rPr lang="en-US" dirty="0" smtClean="0"/>
              <a:t>Protect against Forced, Covert entry</a:t>
            </a:r>
          </a:p>
          <a:p>
            <a:r>
              <a:rPr lang="en-US" dirty="0" smtClean="0"/>
              <a:t>Protect keys from compromise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LOCKS: Critical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security layers</a:t>
            </a:r>
          </a:p>
          <a:p>
            <a:r>
              <a:rPr lang="en-US" dirty="0" smtClean="0"/>
              <a:t>More than one point of failure</a:t>
            </a:r>
          </a:p>
          <a:p>
            <a:r>
              <a:rPr lang="en-US" dirty="0" smtClean="0"/>
              <a:t>Each security layer is independent</a:t>
            </a:r>
          </a:p>
          <a:p>
            <a:r>
              <a:rPr lang="en-US" dirty="0" smtClean="0"/>
              <a:t>Security layers operate in parallel</a:t>
            </a:r>
          </a:p>
          <a:p>
            <a:r>
              <a:rPr lang="en-US" dirty="0" smtClean="0"/>
              <a:t>Difficult to derive intelligence about a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SECURITY: </a:t>
            </a:r>
            <a:br>
              <a:rPr lang="en-US" dirty="0" smtClean="0"/>
            </a:br>
            <a:r>
              <a:rPr lang="en-US" dirty="0" smtClean="0"/>
              <a:t>Three </a:t>
            </a:r>
            <a:r>
              <a:rPr lang="en-US" dirty="0" smtClean="0"/>
              <a:t>Design </a:t>
            </a:r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 against forced entry</a:t>
            </a:r>
          </a:p>
          <a:p>
            <a:r>
              <a:rPr lang="en-US" dirty="0" smtClean="0"/>
              <a:t>Resistance against covert and surreptitious entry</a:t>
            </a:r>
          </a:p>
          <a:p>
            <a:r>
              <a:rPr lang="en-US" dirty="0" smtClean="0"/>
              <a:t>Key control and “key security”</a:t>
            </a:r>
          </a:p>
          <a:p>
            <a:r>
              <a:rPr lang="en-US" dirty="0" smtClean="0"/>
              <a:t>Vulnerabilities for each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 and BHMA/ANSI STANDARDS</a:t>
            </a:r>
          </a:p>
          <a:p>
            <a:r>
              <a:rPr lang="en-US" dirty="0" smtClean="0"/>
              <a:t>TIME is critical factor</a:t>
            </a:r>
          </a:p>
          <a:p>
            <a:pPr lvl="1"/>
            <a:r>
              <a:rPr lang="en-US" dirty="0" smtClean="0"/>
              <a:t>Ten or fifteen minutes</a:t>
            </a:r>
          </a:p>
          <a:p>
            <a:pPr lvl="1"/>
            <a:r>
              <a:rPr lang="en-US" dirty="0" smtClean="0"/>
              <a:t>Depends on security rating</a:t>
            </a:r>
          </a:p>
          <a:p>
            <a:r>
              <a:rPr lang="en-US" dirty="0" smtClean="0"/>
              <a:t>Type of tools that can be used</a:t>
            </a:r>
          </a:p>
          <a:p>
            <a:r>
              <a:rPr lang="en-US" dirty="0" smtClean="0"/>
              <a:t>Must resist picking and manipulation</a:t>
            </a:r>
          </a:p>
          <a:p>
            <a:r>
              <a:rPr lang="en-US" dirty="0" smtClean="0"/>
              <a:t>Standards do not contemplate more sophisticated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METHODOLOGY  FOR 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and believe nothing</a:t>
            </a:r>
          </a:p>
          <a:p>
            <a:r>
              <a:rPr lang="en-US" dirty="0" smtClean="0"/>
              <a:t>Ignore the experts</a:t>
            </a:r>
          </a:p>
          <a:p>
            <a:r>
              <a:rPr lang="en-US" dirty="0" smtClean="0"/>
              <a:t>Think “out of the box”</a:t>
            </a:r>
          </a:p>
          <a:p>
            <a:r>
              <a:rPr lang="en-US" dirty="0" smtClean="0"/>
              <a:t>Consider prior methods of attack</a:t>
            </a:r>
          </a:p>
          <a:p>
            <a:r>
              <a:rPr lang="en-US" dirty="0" smtClean="0"/>
              <a:t>Always believe there is a vulnerability</a:t>
            </a:r>
          </a:p>
          <a:p>
            <a:r>
              <a:rPr lang="en-US" dirty="0" smtClean="0"/>
              <a:t>WORK THE PROBLEM</a:t>
            </a:r>
          </a:p>
          <a:p>
            <a:pPr lvl="1"/>
            <a:r>
              <a:rPr lang="en-US" dirty="0" smtClean="0"/>
              <a:t>Consider all aspects and design parameters</a:t>
            </a:r>
          </a:p>
          <a:p>
            <a:pPr lvl="1"/>
            <a:r>
              <a:rPr lang="en-US" dirty="0" smtClean="0"/>
              <a:t>Do not exclude any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ATTACKS: Two Primary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Key never unlocks the lock”</a:t>
            </a:r>
          </a:p>
          <a:p>
            <a:pPr lvl="1"/>
            <a:r>
              <a:rPr lang="en-US" dirty="0" smtClean="0"/>
              <a:t>Mechanical bypass</a:t>
            </a:r>
          </a:p>
          <a:p>
            <a:r>
              <a:rPr lang="en-US" dirty="0" smtClean="0"/>
              <a:t>Alfred C. Hobbs: “If you can feel one component against the other, you can derive information and open the lock.”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Dominant high security lock maker in U.S.</a:t>
            </a:r>
          </a:p>
          <a:p>
            <a:r>
              <a:rPr lang="en-US" dirty="0" smtClean="0"/>
              <a:t>Owns 70+ Percent of U.S. high security market for commercial and government</a:t>
            </a:r>
          </a:p>
          <a:p>
            <a:r>
              <a:rPr lang="en-US" dirty="0" smtClean="0"/>
              <a:t>Major government contracts</a:t>
            </a:r>
          </a:p>
          <a:p>
            <a:r>
              <a:rPr lang="en-US" dirty="0" smtClean="0"/>
              <a:t>In UK, France, Europe, South America</a:t>
            </a:r>
          </a:p>
          <a:p>
            <a:r>
              <a:rPr lang="en-US" dirty="0" smtClean="0"/>
              <a:t>Relied upon for highest security everywhere</a:t>
            </a:r>
          </a:p>
          <a:p>
            <a:r>
              <a:rPr lang="en-US" dirty="0" smtClean="0"/>
              <a:t>Considered almost invincible by experts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1970 Original Lock introduced</a:t>
            </a:r>
          </a:p>
          <a:p>
            <a:r>
              <a:rPr lang="en-US" dirty="0" smtClean="0"/>
              <a:t>1985 Biaxial, Second generation</a:t>
            </a:r>
          </a:p>
          <a:p>
            <a:r>
              <a:rPr lang="en-US" dirty="0" smtClean="0"/>
              <a:t>2003 m3 Third generation</a:t>
            </a:r>
          </a:p>
          <a:p>
            <a:r>
              <a:rPr lang="en-US" dirty="0" smtClean="0"/>
              <a:t>2006 Bumping introduced to America</a:t>
            </a:r>
          </a:p>
          <a:p>
            <a:pPr lvl="1"/>
            <a:r>
              <a:rPr lang="en-US" dirty="0" smtClean="0"/>
              <a:t>Medeco announces “Bump-Proof”</a:t>
            </a:r>
          </a:p>
          <a:p>
            <a:r>
              <a:rPr lang="en-US" dirty="0" smtClean="0"/>
              <a:t>2007  Revised to “Virtually Bump-Proof”</a:t>
            </a:r>
          </a:p>
          <a:p>
            <a:r>
              <a:rPr lang="en-US" dirty="0" smtClean="0"/>
              <a:t>2007 Revised to  “Virtually  Resistant”</a:t>
            </a:r>
          </a:p>
          <a:p>
            <a:r>
              <a:rPr lang="en-US" dirty="0" smtClean="0"/>
              <a:t>2008 No public statements by Medeco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DECONSTRUCTING LAYERS OF SECURITY: Medeco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lessons learned</a:t>
            </a:r>
          </a:p>
          <a:p>
            <a:r>
              <a:rPr lang="en-US" dirty="0" smtClean="0"/>
              <a:t>Discovered serious security vulnerabilities</a:t>
            </a:r>
          </a:p>
          <a:p>
            <a:r>
              <a:rPr lang="en-US" dirty="0" smtClean="0"/>
              <a:t>Applicable to residential, commercial, and government users</a:t>
            </a:r>
          </a:p>
          <a:p>
            <a:r>
              <a:rPr lang="en-US" dirty="0" smtClean="0"/>
              <a:t>Serious potential liability issues</a:t>
            </a:r>
          </a:p>
          <a:p>
            <a:r>
              <a:rPr lang="en-US" dirty="0" smtClean="0"/>
              <a:t>Resulted in a detailed book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security barrier</a:t>
            </a:r>
          </a:p>
          <a:p>
            <a:r>
              <a:rPr lang="en-US" dirty="0" smtClean="0"/>
              <a:t>Often the only security </a:t>
            </a:r>
          </a:p>
          <a:p>
            <a:r>
              <a:rPr lang="en-US" dirty="0" smtClean="0"/>
              <a:t>Conventional or high security locks</a:t>
            </a:r>
          </a:p>
          <a:p>
            <a:r>
              <a:rPr lang="en-US" dirty="0" smtClean="0"/>
              <a:t>Are they secure?</a:t>
            </a:r>
          </a:p>
          <a:p>
            <a:pPr lvl="1"/>
            <a:r>
              <a:rPr lang="en-US" dirty="0" smtClean="0"/>
              <a:t>Against what threat?</a:t>
            </a:r>
          </a:p>
          <a:p>
            <a:pPr lvl="1"/>
            <a:r>
              <a:rPr lang="en-US" dirty="0" smtClean="0"/>
              <a:t>Protection of what?</a:t>
            </a:r>
          </a:p>
          <a:p>
            <a:pPr lvl="1"/>
            <a:r>
              <a:rPr lang="en-US" dirty="0" smtClean="0"/>
              <a:t>Time and access?</a:t>
            </a:r>
          </a:p>
          <a:p>
            <a:pPr lvl="1"/>
            <a:r>
              <a:rPr lang="en-US" dirty="0" smtClean="0"/>
              <a:t>Must consider in context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MEDECO CASE STUDY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Insight into design of high security locks</a:t>
            </a:r>
          </a:p>
          <a:p>
            <a:r>
              <a:rPr lang="en-US" dirty="0" smtClean="0"/>
              <a:t>Patents are no assurance of security</a:t>
            </a:r>
          </a:p>
          <a:p>
            <a:r>
              <a:rPr lang="en-US" dirty="0" smtClean="0"/>
              <a:t>Appearance of security v. Real World</a:t>
            </a:r>
          </a:p>
          <a:p>
            <a:r>
              <a:rPr lang="en-US" dirty="0" smtClean="0"/>
              <a:t>Undue reliance on Standards</a:t>
            </a:r>
          </a:p>
          <a:p>
            <a:r>
              <a:rPr lang="en-US" dirty="0" smtClean="0"/>
              <a:t>Manufacturer knowledge and Representations</a:t>
            </a:r>
          </a:p>
          <a:p>
            <a:r>
              <a:rPr lang="en-US" dirty="0" smtClean="0"/>
              <a:t>Methodology of attack</a:t>
            </a:r>
          </a:p>
          <a:p>
            <a:r>
              <a:rPr lang="en-US" dirty="0" smtClean="0"/>
              <a:t>More secure lock designs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Failed to listen</a:t>
            </a:r>
          </a:p>
          <a:p>
            <a:r>
              <a:rPr lang="en-US" dirty="0" smtClean="0"/>
              <a:t>Embedded design problems from beginning</a:t>
            </a:r>
          </a:p>
          <a:p>
            <a:r>
              <a:rPr lang="en-US" dirty="0" smtClean="0"/>
              <a:t>Compounded problems with new designs with two new generations: Biaxial and m3</a:t>
            </a:r>
          </a:p>
          <a:p>
            <a:r>
              <a:rPr lang="en-US" dirty="0" smtClean="0"/>
              <a:t>Failed to “connect the dots”</a:t>
            </a:r>
          </a:p>
          <a:p>
            <a:r>
              <a:rPr lang="en-US" dirty="0" smtClean="0"/>
              <a:t>Failure of imagination</a:t>
            </a:r>
          </a:p>
          <a:p>
            <a:r>
              <a:rPr lang="en-US" dirty="0" smtClean="0"/>
              <a:t>Lack of understanding of bypass techniques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TWISTING PINS:</a:t>
            </a:r>
            <a:br>
              <a:rPr lang="en-US" dirty="0" smtClean="0"/>
            </a:br>
            <a:r>
              <a:rPr lang="en-US" dirty="0" smtClean="0"/>
              <a:t>3 Angles + 2 Positions</a:t>
            </a:r>
            <a:endParaRPr lang="en-US" dirty="0"/>
          </a:p>
        </p:txBody>
      </p:sp>
      <p:pic>
        <p:nvPicPr>
          <p:cNvPr id="4" name="Content Placeholder 3" descr="MEDECO_DECODE_ANGLES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209800"/>
            <a:ext cx="6996981" cy="185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3 Independent Security Layers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1: PIN TUMBLERS to shear line</a:t>
            </a:r>
          </a:p>
          <a:p>
            <a:r>
              <a:rPr lang="en-US" dirty="0" smtClean="0"/>
              <a:t>Layer 2: SIDEBAR: 3 angles x 2 positions</a:t>
            </a:r>
          </a:p>
          <a:p>
            <a:r>
              <a:rPr lang="en-US" dirty="0" smtClean="0"/>
              <a:t>Layer 3: SLIDER – 26 </a:t>
            </a:r>
            <a:r>
              <a:rPr lang="en-US" dirty="0" smtClean="0"/>
              <a:t>positions</a:t>
            </a:r>
          </a:p>
          <a:p>
            <a:r>
              <a:rPr lang="en-US" dirty="0" smtClean="0"/>
              <a:t>False Gates, ARX Pins,</a:t>
            </a:r>
          </a:p>
          <a:p>
            <a:r>
              <a:rPr lang="en-US" dirty="0" smtClean="0"/>
              <a:t>High tolerance</a:t>
            </a:r>
            <a:endParaRPr lang="en-US" dirty="0" smtClean="0"/>
          </a:p>
          <a:p>
            <a:r>
              <a:rPr lang="en-US" dirty="0" smtClean="0"/>
              <a:t>TO OPEN:</a:t>
            </a:r>
          </a:p>
          <a:p>
            <a:pPr lvl="1"/>
            <a:r>
              <a:rPr lang="en-US" dirty="0" smtClean="0"/>
              <a:t>Lift the pins to shear line</a:t>
            </a:r>
          </a:p>
          <a:p>
            <a:pPr lvl="1"/>
            <a:r>
              <a:rPr lang="en-US" dirty="0" smtClean="0"/>
              <a:t>Rotate each pin individually	</a:t>
            </a:r>
          </a:p>
          <a:p>
            <a:pPr lvl="1"/>
            <a:r>
              <a:rPr lang="en-US" dirty="0" smtClean="0"/>
              <a:t>Move the slider to correct position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BIAXIAL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IAXIAL_SIDEBAR_ALIGNED_350_NUMBERED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371600"/>
            <a:ext cx="6646130" cy="3949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 CONCEPTS: Sidebar IS Medeco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GM locks, 1935, Medeco re-invented</a:t>
            </a:r>
          </a:p>
          <a:p>
            <a:r>
              <a:rPr lang="en-US" dirty="0" smtClean="0"/>
              <a:t>Heart of Medeco security and patents</a:t>
            </a:r>
          </a:p>
          <a:p>
            <a:r>
              <a:rPr lang="en-US" dirty="0" smtClean="0"/>
              <a:t>Independent and parallel security layer</a:t>
            </a:r>
          </a:p>
          <a:p>
            <a:r>
              <a:rPr lang="en-US" dirty="0" smtClean="0"/>
              <a:t>Integrated pin: lift and rotate to align</a:t>
            </a:r>
          </a:p>
          <a:p>
            <a:r>
              <a:rPr lang="en-US" dirty="0" smtClean="0"/>
              <a:t>Sidebar blocks plug rotation</a:t>
            </a:r>
          </a:p>
          <a:p>
            <a:r>
              <a:rPr lang="en-US" dirty="0" smtClean="0"/>
              <a:t>Pins block manipulation of pins for rotation to set angles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</a:t>
            </a:r>
            <a:br>
              <a:rPr lang="en-US" dirty="0" smtClean="0"/>
            </a:br>
            <a:r>
              <a:rPr lang="en-US" dirty="0" smtClean="0"/>
              <a:t>All pins aligned</a:t>
            </a:r>
            <a:endParaRPr lang="en-US" dirty="0"/>
          </a:p>
        </p:txBody>
      </p:sp>
      <p:pic>
        <p:nvPicPr>
          <p:cNvPr id="4" name="Content Placeholder 3" descr="12_THEORY_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6781800" cy="2276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RETRACTED</a:t>
            </a:r>
            <a:endParaRPr lang="en-US" dirty="0"/>
          </a:p>
        </p:txBody>
      </p:sp>
      <p:pic>
        <p:nvPicPr>
          <p:cNvPr id="4" name="Content Placeholder 3" descr="12_THEORY_10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905000"/>
            <a:ext cx="7288696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Locked</a:t>
            </a:r>
            <a:endParaRPr lang="en-US" dirty="0"/>
          </a:p>
        </p:txBody>
      </p:sp>
      <p:pic>
        <p:nvPicPr>
          <p:cNvPr id="4" name="Content Placeholder 3" descr="12_THEOR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133600"/>
            <a:ext cx="7158182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CASE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Exploited vulnerabilities</a:t>
            </a:r>
          </a:p>
          <a:p>
            <a:r>
              <a:rPr lang="en-US" dirty="0" smtClean="0"/>
              <a:t>Reverse engineer sidebar codes</a:t>
            </a:r>
          </a:p>
          <a:p>
            <a:r>
              <a:rPr lang="en-US" dirty="0" smtClean="0"/>
              <a:t>Analyze what constitutes security</a:t>
            </a:r>
          </a:p>
          <a:p>
            <a:r>
              <a:rPr lang="en-US" dirty="0" smtClean="0"/>
              <a:t>Analyze critical tolerances</a:t>
            </a:r>
          </a:p>
          <a:p>
            <a:r>
              <a:rPr lang="en-US" dirty="0" smtClean="0"/>
              <a:t>Analyze key control issues</a:t>
            </a:r>
          </a:p>
          <a:p>
            <a:r>
              <a:rPr lang="en-US" dirty="0" smtClean="0"/>
              <a:t>Analyze design enhancements for new generations of locks: Biaxial and m3 and Bilevel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SECURITY: </a:t>
            </a:r>
            <a:br>
              <a:rPr lang="en-US" dirty="0" smtClean="0"/>
            </a:br>
            <a:r>
              <a:rPr lang="en-US" dirty="0" smtClean="0"/>
              <a:t>APPARENT OR ACTUAL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locks appear secure</a:t>
            </a:r>
          </a:p>
          <a:p>
            <a:r>
              <a:rPr lang="en-US" dirty="0" smtClean="0"/>
              <a:t>Many are not</a:t>
            </a:r>
          </a:p>
          <a:p>
            <a:r>
              <a:rPr lang="en-US" dirty="0" smtClean="0"/>
              <a:t>Conventional or high security rated</a:t>
            </a:r>
          </a:p>
          <a:p>
            <a:pPr lvl="1"/>
            <a:r>
              <a:rPr lang="en-US" dirty="0" smtClean="0"/>
              <a:t>UL 437 </a:t>
            </a:r>
          </a:p>
          <a:p>
            <a:pPr lvl="1"/>
            <a:r>
              <a:rPr lang="en-US" dirty="0" smtClean="0"/>
              <a:t>BHMA/ANSI 156.30</a:t>
            </a:r>
          </a:p>
          <a:p>
            <a:r>
              <a:rPr lang="en-US" dirty="0" smtClean="0"/>
              <a:t>Layers of security</a:t>
            </a:r>
          </a:p>
          <a:p>
            <a:r>
              <a:rPr lang="en-US" dirty="0" smtClean="0"/>
              <a:t>Manufacturer may not know of insecurity</a:t>
            </a:r>
          </a:p>
          <a:p>
            <a:r>
              <a:rPr lang="en-US" dirty="0" smtClean="0"/>
              <a:t>Manufacturer may not disclose defects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DESIGN FEATURES AND SYSTEM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Codes: design, progression</a:t>
            </a:r>
          </a:p>
          <a:p>
            <a:r>
              <a:rPr lang="en-US" dirty="0" smtClean="0"/>
              <a:t>Key bitting design</a:t>
            </a:r>
          </a:p>
          <a:p>
            <a:r>
              <a:rPr lang="en-US" dirty="0" smtClean="0"/>
              <a:t>Tolerances </a:t>
            </a:r>
          </a:p>
          <a:p>
            <a:r>
              <a:rPr lang="en-US" dirty="0" smtClean="0"/>
              <a:t>Keying rules</a:t>
            </a:r>
          </a:p>
          <a:p>
            <a:pPr lvl="1"/>
            <a:r>
              <a:rPr lang="en-US" dirty="0" smtClean="0"/>
              <a:t>Medeco master and non-master key systems</a:t>
            </a:r>
          </a:p>
          <a:p>
            <a:r>
              <a:rPr lang="en-US" dirty="0" smtClean="0"/>
              <a:t>Interaction of critical components and locking </a:t>
            </a:r>
            <a:r>
              <a:rPr lang="en-US" dirty="0" smtClean="0"/>
              <a:t>systems: Sidebar leg and gates</a:t>
            </a:r>
            <a:endParaRPr lang="en-US" dirty="0" smtClean="0"/>
          </a:p>
          <a:p>
            <a:r>
              <a:rPr lang="en-US" dirty="0" smtClean="0"/>
              <a:t>Keyway and plug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M3 design: wider keyway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RESEARCH: </a:t>
            </a:r>
            <a:br>
              <a:rPr lang="en-US" dirty="0" smtClean="0"/>
            </a:br>
            <a:r>
              <a:rPr lang="en-US" dirty="0" smtClean="0"/>
              <a:t>Results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Covert and surreptitious entry in as little as 30 seconds: standard requires 10-15 minutes</a:t>
            </a:r>
          </a:p>
          <a:p>
            <a:r>
              <a:rPr lang="en-US" dirty="0" smtClean="0"/>
              <a:t>Forced entry: four techniques, 30 seconds, affect millions of locks</a:t>
            </a:r>
          </a:p>
          <a:p>
            <a:r>
              <a:rPr lang="en-US" dirty="0" smtClean="0"/>
              <a:t>Complete compromise of key control</a:t>
            </a:r>
          </a:p>
          <a:p>
            <a:pPr lvl="1"/>
            <a:r>
              <a:rPr lang="en-US" dirty="0" smtClean="0"/>
              <a:t>Duplication, replication, simulation of keys</a:t>
            </a:r>
          </a:p>
          <a:p>
            <a:pPr lvl="1"/>
            <a:r>
              <a:rPr lang="en-US" dirty="0" smtClean="0"/>
              <a:t>Creation of bump keys and code setting keys</a:t>
            </a:r>
          </a:p>
          <a:p>
            <a:pPr lvl="1"/>
            <a:r>
              <a:rPr lang="en-US" dirty="0" smtClean="0"/>
              <a:t>Creation of top level master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KEYS TO THE KINGDOM</a:t>
            </a:r>
            <a:endParaRPr lang="en-US" dirty="0"/>
          </a:p>
        </p:txBody>
      </p:sp>
      <p:pic>
        <p:nvPicPr>
          <p:cNvPr id="4" name="Content Placeholder 3" descr="TRYOUT_KEYS_COMPOSITE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447800"/>
            <a:ext cx="700689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Bumping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Reliably bump open Biaxial and m3 locks</a:t>
            </a:r>
          </a:p>
          <a:p>
            <a:r>
              <a:rPr lang="en-US" dirty="0" smtClean="0"/>
              <a:t>Produce bump keys on Medeco blanks and simulated blanks</a:t>
            </a:r>
          </a:p>
          <a:p>
            <a:r>
              <a:rPr lang="en-US" dirty="0" smtClean="0"/>
              <a:t>Known sidebar code</a:t>
            </a:r>
          </a:p>
          <a:p>
            <a:r>
              <a:rPr lang="en-US" dirty="0" smtClean="0"/>
              <a:t>Unknown sidebar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BUMP KEY</a:t>
            </a:r>
            <a:endParaRPr lang="en-US" dirty="0"/>
          </a:p>
        </p:txBody>
      </p:sp>
      <p:pic>
        <p:nvPicPr>
          <p:cNvPr id="4" name="Content Placeholder 3" descr="MEDECO_TRYOUT_1A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600200"/>
            <a:ext cx="7275871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ATTACK: Bumping a Medeco Lock</a:t>
            </a:r>
            <a:endParaRPr lang="en-US" dirty="0"/>
          </a:p>
        </p:txBody>
      </p:sp>
      <p:pic>
        <p:nvPicPr>
          <p:cNvPr id="6" name="JennaLynn-Medec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2200" y="20193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</a:t>
            </a:r>
            <a:r>
              <a:rPr lang="en-US" dirty="0" smtClean="0"/>
              <a:t>Control and Key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compromise of key control and key security, vital to high security locks</a:t>
            </a:r>
          </a:p>
          <a:p>
            <a:pPr lvl="1"/>
            <a:r>
              <a:rPr lang="en-US" dirty="0" smtClean="0"/>
              <a:t>Duplicate, replicate, simulate keys for all m3 and some Biaxial keyways</a:t>
            </a:r>
          </a:p>
          <a:p>
            <a:pPr lvl="2"/>
            <a:r>
              <a:rPr lang="en-US" dirty="0" smtClean="0"/>
              <a:t>Restricted keyways, proprietary keyways</a:t>
            </a:r>
          </a:p>
          <a:p>
            <a:pPr lvl="2"/>
            <a:r>
              <a:rPr lang="en-US" dirty="0" smtClean="0"/>
              <a:t>Government and large facilities affected</a:t>
            </a:r>
          </a:p>
          <a:p>
            <a:pPr lvl="1"/>
            <a:r>
              <a:rPr lang="en-US" dirty="0" smtClean="0"/>
              <a:t>Attack master key systems</a:t>
            </a:r>
          </a:p>
          <a:p>
            <a:pPr lvl="1"/>
            <a:r>
              <a:rPr lang="en-US" dirty="0" smtClean="0"/>
              <a:t>Produce bump keys</a:t>
            </a:r>
          </a:p>
          <a:p>
            <a:pPr lvl="1"/>
            <a:r>
              <a:rPr lang="en-US" dirty="0" smtClean="0"/>
              <a:t>Produce code setting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BLANKS: Any m3 and Many Biaxial Locks</a:t>
            </a:r>
            <a:endParaRPr lang="en-US" dirty="0"/>
          </a:p>
        </p:txBody>
      </p:sp>
      <p:pic>
        <p:nvPicPr>
          <p:cNvPr id="4" name="Content Placeholder 3" descr="007biaxial_profile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028" y="1752600"/>
            <a:ext cx="4101772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BLANKS</a:t>
            </a:r>
            <a:endParaRPr lang="en-US" dirty="0"/>
          </a:p>
        </p:txBody>
      </p:sp>
      <p:pic>
        <p:nvPicPr>
          <p:cNvPr id="4" name="Content Placeholder 3" descr="9_SIMKE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71600"/>
            <a:ext cx="690733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 SLIDER: </a:t>
            </a:r>
            <a:br>
              <a:rPr lang="en-US" dirty="0" smtClean="0"/>
            </a:br>
            <a:r>
              <a:rPr lang="en-US" dirty="0" smtClean="0"/>
              <a:t>Bypass with a Paper clip</a:t>
            </a:r>
            <a:endParaRPr lang="en-US" dirty="0"/>
          </a:p>
        </p:txBody>
      </p:sp>
      <p:pic>
        <p:nvPicPr>
          <p:cNvPr id="4" name="Content Placeholder 3" descr="9_PAPERCLIP_15_3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3771900" cy="3810000"/>
          </a:xfrm>
        </p:spPr>
      </p:pic>
      <p:pic>
        <p:nvPicPr>
          <p:cNvPr id="5" name="Picture 4" descr="IMG_2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362200"/>
            <a:ext cx="30480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Detailed information for</a:t>
            </a:r>
          </a:p>
          <a:p>
            <a:pPr lvl="1"/>
            <a:r>
              <a:rPr lang="en-US" dirty="0" smtClean="0"/>
              <a:t>Security managers</a:t>
            </a:r>
          </a:p>
          <a:p>
            <a:pPr lvl="1"/>
            <a:r>
              <a:rPr lang="en-US" dirty="0" smtClean="0"/>
              <a:t>Risk managers</a:t>
            </a:r>
          </a:p>
          <a:p>
            <a:pPr lvl="1"/>
            <a:r>
              <a:rPr lang="en-US" dirty="0" smtClean="0"/>
              <a:t>IT directors</a:t>
            </a:r>
          </a:p>
          <a:p>
            <a:pPr lvl="1"/>
            <a:r>
              <a:rPr lang="en-US" dirty="0" smtClean="0"/>
              <a:t>Critical protection</a:t>
            </a:r>
          </a:p>
          <a:p>
            <a:pPr lvl="1"/>
            <a:r>
              <a:rPr lang="en-US" dirty="0" smtClean="0"/>
              <a:t>Security begins with locks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m3:</a:t>
            </a:r>
            <a:br>
              <a:rPr lang="en-US" dirty="0" smtClean="0"/>
            </a:br>
            <a:r>
              <a:rPr lang="en-US" dirty="0" smtClean="0"/>
              <a:t>High Tech Wire!</a:t>
            </a:r>
            <a:endParaRPr lang="en-US" dirty="0"/>
          </a:p>
        </p:txBody>
      </p:sp>
      <p:pic>
        <p:nvPicPr>
          <p:cNvPr id="4" name="Content Placeholder 3" descr="WIRE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769" y="1600200"/>
            <a:ext cx="4299262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Picking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the locks in as little as 30 seconds</a:t>
            </a:r>
          </a:p>
          <a:p>
            <a:r>
              <a:rPr lang="en-US" dirty="0" smtClean="0"/>
              <a:t>Standard picks, not high tech tools</a:t>
            </a:r>
          </a:p>
          <a:p>
            <a:r>
              <a:rPr lang="en-US" dirty="0" smtClean="0"/>
              <a:t>Use of another key in the system to set the sidebar code</a:t>
            </a:r>
          </a:p>
          <a:p>
            <a:r>
              <a:rPr lang="en-US" dirty="0" smtClean="0"/>
              <a:t>Pick all pins or individual pins</a:t>
            </a:r>
          </a:p>
          <a:p>
            <a:r>
              <a:rPr lang="en-US" dirty="0" smtClean="0"/>
              <a:t>Neutralize the sidebar as security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A MEDECO LOCK</a:t>
            </a:r>
            <a:endParaRPr lang="en-US" dirty="0"/>
          </a:p>
        </p:txBody>
      </p:sp>
      <p:pic>
        <p:nvPicPr>
          <p:cNvPr id="4" name="Content Placeholder 3" descr="pick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Decode Top Level Master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sidebar code in special system where multiple sidebar codes are employed to protect one or more locks</a:t>
            </a:r>
          </a:p>
          <a:p>
            <a:r>
              <a:rPr lang="en-US" dirty="0" smtClean="0"/>
              <a:t>Decode the TMK</a:t>
            </a:r>
          </a:p>
          <a:p>
            <a:r>
              <a:rPr lang="en-US" dirty="0" smtClean="0"/>
              <a:t>OWN the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Forced Entry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Deadbolt  attacks on all three versions</a:t>
            </a:r>
          </a:p>
          <a:p>
            <a:pPr lvl="1"/>
            <a:r>
              <a:rPr lang="en-US" dirty="0" smtClean="0"/>
              <a:t> Deadbolt 1 and 2: 30 seconds</a:t>
            </a:r>
          </a:p>
          <a:p>
            <a:pPr lvl="1"/>
            <a:r>
              <a:rPr lang="en-US" dirty="0" smtClean="0"/>
              <a:t>Deadbolt 3: New hybrid technique of reverse picking</a:t>
            </a:r>
          </a:p>
          <a:p>
            <a:r>
              <a:rPr lang="en-US" dirty="0" smtClean="0"/>
              <a:t>Mortise and rim cylinders</a:t>
            </a:r>
          </a:p>
          <a:p>
            <a:pPr lvl="1"/>
            <a:r>
              <a:rPr lang="en-US" dirty="0" smtClean="0"/>
              <a:t>Prior intelligence + simulated  key</a:t>
            </a:r>
          </a:p>
          <a:p>
            <a:r>
              <a:rPr lang="en-US" dirty="0" smtClean="0"/>
              <a:t>Interchangeable core locks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ATTACK</a:t>
            </a:r>
            <a:endParaRPr lang="en-US" dirty="0"/>
          </a:p>
        </p:txBody>
      </p:sp>
      <p:pic>
        <p:nvPicPr>
          <p:cNvPr id="4" name="Content Placeholder 3" descr="13_DEADBOLT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400" y="2260600"/>
            <a:ext cx="5080000" cy="317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BYPASS: 2$ Screwdriver + $.25 materials</a:t>
            </a:r>
            <a:endParaRPr lang="en-US" dirty="0"/>
          </a:p>
        </p:txBody>
      </p:sp>
      <p:pic>
        <p:nvPicPr>
          <p:cNvPr id="4" name="Content Placeholder 3" descr="MANIPULATOR_4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2362200"/>
            <a:ext cx="6927273" cy="91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CYLINDER </a:t>
            </a:r>
            <a:endParaRPr lang="en-US" dirty="0"/>
          </a:p>
        </p:txBody>
      </p:sp>
      <p:pic>
        <p:nvPicPr>
          <p:cNvPr id="4" name="Content Placeholder 3" descr="13_MORTISE_1_35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71600"/>
            <a:ext cx="3213100" cy="3167199"/>
          </a:xfrm>
        </p:spPr>
      </p:pic>
      <p:pic>
        <p:nvPicPr>
          <p:cNvPr id="5" name="Picture 4" descr="13_MORTISE_24_4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352800"/>
            <a:ext cx="316386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TO BE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Patents do not assure security</a:t>
            </a:r>
          </a:p>
          <a:p>
            <a:r>
              <a:rPr lang="en-US" dirty="0" smtClean="0"/>
              <a:t>Apparent security v. actual security</a:t>
            </a:r>
          </a:p>
          <a:p>
            <a:r>
              <a:rPr lang="en-US" dirty="0" smtClean="0"/>
              <a:t>40 years of invincibility means nothing</a:t>
            </a:r>
          </a:p>
          <a:p>
            <a:r>
              <a:rPr lang="en-US" dirty="0" smtClean="0"/>
              <a:t>New methods of attack</a:t>
            </a:r>
          </a:p>
          <a:p>
            <a:r>
              <a:rPr lang="en-US" dirty="0" smtClean="0"/>
              <a:t>Corporate arrogance  and  misrepresentation</a:t>
            </a:r>
          </a:p>
          <a:p>
            <a:r>
              <a:rPr lang="en-US" dirty="0" smtClean="0"/>
              <a:t>“If it wasn’t invented here” mentality</a:t>
            </a:r>
          </a:p>
          <a:p>
            <a:r>
              <a:rPr lang="en-US" dirty="0" smtClean="0"/>
              <a:t>All mechanical locks have vulnerabilities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RESPONSIBLE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Medeco announced their locks were bump-proof</a:t>
            </a:r>
          </a:p>
          <a:p>
            <a:pPr lvl="1"/>
            <a:r>
              <a:rPr lang="en-US" dirty="0" smtClean="0"/>
              <a:t>Medeco learned they were not</a:t>
            </a:r>
          </a:p>
          <a:p>
            <a:r>
              <a:rPr lang="en-US" dirty="0" smtClean="0"/>
              <a:t>Medeco was shown how their locks could be picked with four keys</a:t>
            </a:r>
          </a:p>
          <a:p>
            <a:r>
              <a:rPr lang="en-US" dirty="0" smtClean="0"/>
              <a:t>Medeco was shown how their key control could be compromised</a:t>
            </a:r>
          </a:p>
          <a:p>
            <a:r>
              <a:rPr lang="en-US" dirty="0" smtClean="0"/>
              <a:t>Medeco knew their deadbolts could be opened in seconds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LOCKS: </a:t>
            </a:r>
            <a:br>
              <a:rPr lang="en-US" dirty="0" smtClean="0"/>
            </a:br>
            <a:r>
              <a:rPr lang="en-US" dirty="0" smtClean="0"/>
              <a:t>MECHANICAL PUZZLES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complex, more difficult to open</a:t>
            </a:r>
          </a:p>
          <a:p>
            <a:r>
              <a:rPr lang="en-US" dirty="0" smtClean="0"/>
              <a:t>Greater complexity = vulnerabilities</a:t>
            </a:r>
          </a:p>
          <a:p>
            <a:r>
              <a:rPr lang="en-US" dirty="0" smtClean="0"/>
              <a:t>All are apparently secure</a:t>
            </a:r>
          </a:p>
          <a:p>
            <a:r>
              <a:rPr lang="en-US" dirty="0" smtClean="0"/>
              <a:t>Many design flaws never discovered</a:t>
            </a:r>
          </a:p>
          <a:p>
            <a:r>
              <a:rPr lang="en-US" dirty="0" smtClean="0"/>
              <a:t>Manufacturers compromise on security</a:t>
            </a:r>
          </a:p>
          <a:p>
            <a:r>
              <a:rPr lang="en-US" dirty="0" smtClean="0"/>
              <a:t>Manufacturing and R&amp;D Cost v. Security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IRRESPONSIBLE </a:t>
            </a:r>
            <a:br>
              <a:rPr lang="en-US" dirty="0" smtClean="0"/>
            </a:br>
            <a:r>
              <a:rPr lang="en-US" dirty="0" smtClean="0"/>
              <a:t>NON-DISCLOSURE?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they have advised their customers when they believed their locks could be compromised?</a:t>
            </a:r>
          </a:p>
          <a:p>
            <a:r>
              <a:rPr lang="en-US" dirty="0" smtClean="0"/>
              <a:t>Should they have warned their dealers regarding their deadbolt issue before they fixed it?</a:t>
            </a:r>
          </a:p>
          <a:p>
            <a:r>
              <a:rPr lang="en-US" dirty="0" smtClean="0"/>
              <a:t>Do they have an affirmative duty to disclose vulnerabilities that could affect their customers?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RESPONSIBLE DISCLSOURE BY A MANUFACTURER?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a lock manufacturer disclose vulnerabilities to the public</a:t>
            </a:r>
          </a:p>
          <a:p>
            <a:r>
              <a:rPr lang="en-US" dirty="0" smtClean="0"/>
              <a:t>Should they promote Security by Obscurity</a:t>
            </a:r>
          </a:p>
          <a:p>
            <a:r>
              <a:rPr lang="en-US" dirty="0" smtClean="0"/>
              <a:t>Does the public have a right to know</a:t>
            </a:r>
          </a:p>
          <a:p>
            <a:pPr lvl="1"/>
            <a:r>
              <a:rPr lang="en-US" dirty="0" smtClean="0"/>
              <a:t>There are security vulnerabilities</a:t>
            </a:r>
          </a:p>
          <a:p>
            <a:pPr lvl="1"/>
            <a:r>
              <a:rPr lang="en-US" dirty="0" smtClean="0"/>
              <a:t>The details of those vulnerabilities</a:t>
            </a:r>
          </a:p>
          <a:p>
            <a:pPr lvl="1"/>
            <a:r>
              <a:rPr lang="en-US" dirty="0" smtClean="0"/>
              <a:t>How much of a risk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905000"/>
          </a:xfrm>
        </p:spPr>
        <p:txBody>
          <a:bodyPr/>
          <a:lstStyle/>
          <a:p>
            <a:r>
              <a:rPr lang="en-US" dirty="0" smtClean="0"/>
              <a:t>HIGH SECURITY LOCK MANUFACTURERS: </a:t>
            </a:r>
            <a:br>
              <a:rPr lang="en-US" dirty="0" smtClean="0"/>
            </a:br>
            <a:r>
              <a:rPr lang="en-US" dirty="0" smtClean="0"/>
              <a:t>Special Duties to Customers?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38400"/>
            <a:ext cx="7772400" cy="3657600"/>
          </a:xfrm>
        </p:spPr>
        <p:txBody>
          <a:bodyPr/>
          <a:lstStyle/>
          <a:p>
            <a:r>
              <a:rPr lang="en-US" dirty="0" smtClean="0"/>
              <a:t>Nature of product</a:t>
            </a:r>
          </a:p>
          <a:p>
            <a:r>
              <a:rPr lang="en-US" dirty="0" smtClean="0"/>
              <a:t>What is at risk</a:t>
            </a:r>
          </a:p>
          <a:p>
            <a:r>
              <a:rPr lang="en-US" dirty="0" smtClean="0"/>
              <a:t>Disclosure to customer v. educating criminals: Which is more important?</a:t>
            </a:r>
          </a:p>
          <a:p>
            <a:r>
              <a:rPr lang="en-US" dirty="0" smtClean="0"/>
              <a:t>Does the dealer and customer need to know</a:t>
            </a:r>
          </a:p>
          <a:p>
            <a:r>
              <a:rPr lang="en-US" dirty="0" smtClean="0"/>
              <a:t>Liability </a:t>
            </a:r>
            <a:r>
              <a:rPr lang="en-US" smtClean="0"/>
              <a:t>for non-disclosure?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OPEN IN THIRTY SECONDS: Cracking one of the most secure locks 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828800" y="4267200"/>
            <a:ext cx="6400800" cy="2209800"/>
          </a:xfrm>
        </p:spPr>
        <p:txBody>
          <a:bodyPr/>
          <a:lstStyle/>
          <a:p>
            <a:r>
              <a:rPr lang="en-US" dirty="0" smtClean="0"/>
              <a:t>© 2008 Marc Weber Tobias and </a:t>
            </a:r>
          </a:p>
          <a:p>
            <a:r>
              <a:rPr lang="en-US" dirty="0" smtClean="0"/>
              <a:t>Tobias Bluzmanis</a:t>
            </a:r>
          </a:p>
          <a:p>
            <a:r>
              <a:rPr lang="en-US" dirty="0" smtClean="0">
                <a:hlinkClick r:id="rId2"/>
              </a:rPr>
              <a:t>www.security.org</a:t>
            </a:r>
            <a:endParaRPr lang="en-US" dirty="0" smtClean="0"/>
          </a:p>
          <a:p>
            <a:r>
              <a:rPr lang="en-US" dirty="0" smtClean="0"/>
              <a:t>mwtobias@security.org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v. </a:t>
            </a:r>
            <a:br>
              <a:rPr lang="en-US" dirty="0" smtClean="0"/>
            </a:br>
            <a:r>
              <a:rPr lang="en-US" dirty="0" smtClean="0"/>
              <a:t>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CONVENTIONAL CYLINDERS</a:t>
            </a:r>
          </a:p>
          <a:p>
            <a:pPr lvl="1"/>
            <a:r>
              <a:rPr lang="en-US" dirty="0" smtClean="0"/>
              <a:t>Easy to pick and bump open</a:t>
            </a:r>
          </a:p>
          <a:p>
            <a:pPr lvl="1"/>
            <a:r>
              <a:rPr lang="en-US" dirty="0" smtClean="0"/>
              <a:t>No key control</a:t>
            </a:r>
          </a:p>
          <a:p>
            <a:pPr lvl="1"/>
            <a:r>
              <a:rPr lang="en-US" dirty="0" smtClean="0"/>
              <a:t>Limited forced entry resistance</a:t>
            </a:r>
          </a:p>
          <a:p>
            <a:r>
              <a:rPr lang="en-US" dirty="0" smtClean="0"/>
              <a:t>HIGH SECURITY CYLINDERS</a:t>
            </a:r>
          </a:p>
          <a:p>
            <a:pPr lvl="1"/>
            <a:r>
              <a:rPr lang="en-US" dirty="0" smtClean="0"/>
              <a:t>UL and BHMA/ANSI  Standards</a:t>
            </a:r>
          </a:p>
          <a:p>
            <a:pPr lvl="1"/>
            <a:r>
              <a:rPr lang="en-US" dirty="0" smtClean="0"/>
              <a:t>Higher quality and tolerances</a:t>
            </a:r>
          </a:p>
          <a:p>
            <a:pPr lvl="1"/>
            <a:r>
              <a:rPr lang="en-US" dirty="0" smtClean="0"/>
              <a:t>Resistance to Forced and Covert Entry</a:t>
            </a:r>
          </a:p>
          <a:p>
            <a:pPr lvl="1"/>
            <a:r>
              <a:rPr lang="en-US" dirty="0" smtClean="0"/>
              <a:t>Key control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and parallel</a:t>
            </a:r>
          </a:p>
          <a:p>
            <a:r>
              <a:rPr lang="en-US" dirty="0" smtClean="0"/>
              <a:t>Each a separate point of failure</a:t>
            </a:r>
          </a:p>
          <a:p>
            <a:r>
              <a:rPr lang="en-US" dirty="0" smtClean="0"/>
              <a:t>Add complexity to bypass</a:t>
            </a:r>
          </a:p>
          <a:p>
            <a:r>
              <a:rPr lang="en-US" dirty="0" smtClean="0"/>
              <a:t>Does not equal more security</a:t>
            </a:r>
          </a:p>
          <a:p>
            <a:r>
              <a:rPr lang="en-US" dirty="0" smtClean="0"/>
              <a:t>Conflicts </a:t>
            </a:r>
            <a:r>
              <a:rPr lang="en-US" dirty="0" smtClean="0"/>
              <a:t>possible</a:t>
            </a:r>
          </a:p>
          <a:p>
            <a:r>
              <a:rPr lang="en-US" dirty="0" smtClean="0"/>
              <a:t>Many different types:</a:t>
            </a:r>
          </a:p>
          <a:p>
            <a:pPr lvl="1"/>
            <a:r>
              <a:rPr lang="en-US" dirty="0" smtClean="0"/>
              <a:t>Sliders</a:t>
            </a:r>
          </a:p>
          <a:p>
            <a:pPr lvl="1"/>
            <a:r>
              <a:rPr lang="en-US" dirty="0" smtClean="0"/>
              <a:t>Sidebars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SECURITY AND BYPASS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</a:t>
            </a:r>
          </a:p>
          <a:p>
            <a:r>
              <a:rPr lang="en-US" dirty="0" smtClean="0"/>
              <a:t>Ability to exploit design feature?</a:t>
            </a:r>
          </a:p>
          <a:p>
            <a:r>
              <a:rPr lang="en-US" dirty="0" smtClean="0"/>
              <a:t>Integrated</a:t>
            </a:r>
          </a:p>
          <a:p>
            <a:r>
              <a:rPr lang="en-US" dirty="0" smtClean="0"/>
              <a:t>Separate</a:t>
            </a:r>
          </a:p>
          <a:p>
            <a:pPr lvl="1"/>
            <a:r>
              <a:rPr lang="en-US" dirty="0" smtClean="0"/>
              <a:t>Primus = 2 levels, independent, complex locking of secondary finger pins</a:t>
            </a:r>
          </a:p>
          <a:p>
            <a:pPr lvl="1"/>
            <a:r>
              <a:rPr lang="en-US" dirty="0" smtClean="0"/>
              <a:t>Assa = 2 levels, independent, simple locking, one level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PIN TUMBLER</a:t>
            </a:r>
            <a:endParaRPr lang="en-US" dirty="0"/>
          </a:p>
        </p:txBody>
      </p:sp>
      <p:pic>
        <p:nvPicPr>
          <p:cNvPr id="4" name="Content Placeholder 3" descr="1_PIN_TUMBLE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ck And Key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1454</Words>
  <Application>Microsoft PowerPoint</Application>
  <PresentationFormat>On-screen Show (4:3)</PresentationFormat>
  <Paragraphs>270</Paragraphs>
  <Slides>53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Lock And Key</vt:lpstr>
      <vt:lpstr>Custom Design</vt:lpstr>
      <vt:lpstr>DESCONSTRUCTING LAYERS OF INSECURITY:  The Medeco Case Study</vt:lpstr>
      <vt:lpstr>MECHANICAL LOCKS</vt:lpstr>
      <vt:lpstr>SECURITY:  APPARENT OR ACTUAL</vt:lpstr>
      <vt:lpstr>WHY IMPORTANT?</vt:lpstr>
      <vt:lpstr>LOCKS:  MECHANICAL PUZZLES</vt:lpstr>
      <vt:lpstr>CONVENTIONAL v.  HIGH SECURITY LOCKS</vt:lpstr>
      <vt:lpstr>LAYERS OF SECURITY</vt:lpstr>
      <vt:lpstr>LAYERS OF SECURITY AND BYPASS CAPABILITY</vt:lpstr>
      <vt:lpstr>MODERN PIN TUMBLER</vt:lpstr>
      <vt:lpstr>CONVENTIONAL LAYERS OF SECURITY = SHEAR LINE</vt:lpstr>
      <vt:lpstr>HIGH SECURITY LOCKS: Why Important? </vt:lpstr>
      <vt:lpstr>HIGH SECURITY LOCKS: Critical Design Issues</vt:lpstr>
      <vt:lpstr>HIGH SECURITY:  Three Design Factors</vt:lpstr>
      <vt:lpstr>STANDARDS REQUIREMENTS</vt:lpstr>
      <vt:lpstr>ATTACK METHODOLOGY  FOR HIGH SECURITY LOCKS</vt:lpstr>
      <vt:lpstr>ATTACKS: Two Primary Rules</vt:lpstr>
      <vt:lpstr>MEDECO HISTORY</vt:lpstr>
      <vt:lpstr>MEDECO TIMELINE</vt:lpstr>
      <vt:lpstr>DECONSTRUCTING LAYERS OF SECURITY: Medeco Locks</vt:lpstr>
      <vt:lpstr>WHY THE MEDECO CASE STUDY IS IMPORTANT</vt:lpstr>
      <vt:lpstr>MEDECO MISTAKES</vt:lpstr>
      <vt:lpstr>MEDECO TWISTING PINS: 3 Angles + 2 Positions</vt:lpstr>
      <vt:lpstr>MEDECO LOCKS:  3 Independent Security Layers </vt:lpstr>
      <vt:lpstr>MEDECO BIAXIAL  </vt:lpstr>
      <vt:lpstr>SECURITY  CONCEPTS: Sidebar IS Medeco Security</vt:lpstr>
      <vt:lpstr>PLUG AND SIDEBAR:  All pins aligned</vt:lpstr>
      <vt:lpstr>SIDEBAR RETRACTED</vt:lpstr>
      <vt:lpstr>PLUG AND SIDEBAR: Locked</vt:lpstr>
      <vt:lpstr>MEDECO CASE HISTORY</vt:lpstr>
      <vt:lpstr>EXPLOIT DESIGN FEATURES AND SYSTEM PARAMETERS</vt:lpstr>
      <vt:lpstr>MEDECO RESEARCH:  Results of Project</vt:lpstr>
      <vt:lpstr>4 KEYS TO THE KINGDOM</vt:lpstr>
      <vt:lpstr>RESULTS OF PROJECT: Bumping</vt:lpstr>
      <vt:lpstr>MEDECO BUMP KEY</vt:lpstr>
      <vt:lpstr>REAL WORLD ATTACK: Bumping a Medeco Lock</vt:lpstr>
      <vt:lpstr>RESULTS OF PROJECT:  Key Control and Key Security</vt:lpstr>
      <vt:lpstr>SIMULATED BLANKS: Any m3 and Many Biaxial Locks</vt:lpstr>
      <vt:lpstr>SIMULATED BLANKS</vt:lpstr>
      <vt:lpstr>M3 SLIDER:  Bypass with a Paper clip</vt:lpstr>
      <vt:lpstr>SECURITY OF m3: High Tech Wire!</vt:lpstr>
      <vt:lpstr>RESULTS OF PROJECT: Picking</vt:lpstr>
      <vt:lpstr>PICKING A MEDECO LOCK</vt:lpstr>
      <vt:lpstr>RESULTS OF PROJECT: Decode Top Level Master Key</vt:lpstr>
      <vt:lpstr>RESULTS OF PROJECT: Forced Entry Techniques</vt:lpstr>
      <vt:lpstr>DEADBOLT ATTACK</vt:lpstr>
      <vt:lpstr>DEADBOLT BYPASS: 2$ Screwdriver + $.25 materials</vt:lpstr>
      <vt:lpstr>MORTISE CYLINDER </vt:lpstr>
      <vt:lpstr>LESSONS TO BE LEARNED</vt:lpstr>
      <vt:lpstr>RESPONSIBLE DISCLOSURE</vt:lpstr>
      <vt:lpstr>IRRESPONSIBLE  NON-DISCLOSURE?</vt:lpstr>
      <vt:lpstr>RESPONSIBLE DISCLSOURE BY A MANUFACTURER?</vt:lpstr>
      <vt:lpstr>HIGH SECURITY LOCK MANUFACTURERS:  Special Duties to Customers?</vt:lpstr>
      <vt:lpstr>OPEN IN THIRTY SECONDS: Cracking one of the most secure locks in America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MARC WEBER TOBIAS</dc:creator>
  <cp:lastModifiedBy> MARC WEBER TOBIAS</cp:lastModifiedBy>
  <cp:revision>175</cp:revision>
  <cp:lastPrinted>1601-01-01T00:00:00Z</cp:lastPrinted>
  <dcterms:created xsi:type="dcterms:W3CDTF">2008-04-13T05:51:28Z</dcterms:created>
  <dcterms:modified xsi:type="dcterms:W3CDTF">2008-07-09T02:42:43Z</dcterms:modified>
</cp:coreProperties>
</file>