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332" r:id="rId5"/>
    <p:sldId id="274" r:id="rId6"/>
    <p:sldId id="324" r:id="rId7"/>
    <p:sldId id="333" r:id="rId8"/>
    <p:sldId id="261" r:id="rId9"/>
    <p:sldId id="275" r:id="rId10"/>
    <p:sldId id="311" r:id="rId11"/>
    <p:sldId id="327" r:id="rId12"/>
    <p:sldId id="325" r:id="rId13"/>
    <p:sldId id="329" r:id="rId14"/>
    <p:sldId id="328" r:id="rId15"/>
    <p:sldId id="330" r:id="rId16"/>
    <p:sldId id="331" r:id="rId17"/>
    <p:sldId id="326" r:id="rId18"/>
    <p:sldId id="273" r:id="rId19"/>
    <p:sldId id="260" r:id="rId20"/>
    <p:sldId id="343" r:id="rId21"/>
    <p:sldId id="270" r:id="rId22"/>
    <p:sldId id="272" r:id="rId23"/>
    <p:sldId id="265" r:id="rId24"/>
    <p:sldId id="277" r:id="rId25"/>
    <p:sldId id="307" r:id="rId26"/>
    <p:sldId id="308" r:id="rId27"/>
    <p:sldId id="283" r:id="rId28"/>
    <p:sldId id="282" r:id="rId29"/>
    <p:sldId id="289" r:id="rId30"/>
    <p:sldId id="288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8" r:id="rId39"/>
    <p:sldId id="297" r:id="rId40"/>
    <p:sldId id="299" r:id="rId41"/>
    <p:sldId id="300" r:id="rId42"/>
    <p:sldId id="301" r:id="rId43"/>
    <p:sldId id="310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321" r:id="rId52"/>
    <p:sldId id="319" r:id="rId53"/>
    <p:sldId id="320" r:id="rId54"/>
    <p:sldId id="266" r:id="rId55"/>
    <p:sldId id="267" r:id="rId56"/>
    <p:sldId id="342" r:id="rId57"/>
    <p:sldId id="268" r:id="rId58"/>
    <p:sldId id="269" r:id="rId59"/>
    <p:sldId id="279" r:id="rId60"/>
    <p:sldId id="278" r:id="rId61"/>
    <p:sldId id="306" r:id="rId62"/>
    <p:sldId id="281" r:id="rId63"/>
    <p:sldId id="334" r:id="rId64"/>
    <p:sldId id="280" r:id="rId65"/>
    <p:sldId id="302" r:id="rId66"/>
    <p:sldId id="284" r:id="rId67"/>
    <p:sldId id="338" r:id="rId68"/>
    <p:sldId id="339" r:id="rId69"/>
    <p:sldId id="341" r:id="rId70"/>
    <p:sldId id="340" r:id="rId71"/>
    <p:sldId id="335" r:id="rId72"/>
    <p:sldId id="336" r:id="rId73"/>
    <p:sldId id="303" r:id="rId74"/>
    <p:sldId id="285" r:id="rId75"/>
    <p:sldId id="304" r:id="rId76"/>
    <p:sldId id="322" r:id="rId77"/>
    <p:sldId id="323" r:id="rId7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58" d="100"/>
          <a:sy n="58" d="100"/>
        </p:scale>
        <p:origin x="-49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829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828800" cy="6856413"/>
            <a:chOff x="0" y="0"/>
            <a:chExt cx="1152" cy="4319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52" cy="10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2400"/>
              <a:ext cx="1152" cy="191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cs typeface="+mn-cs"/>
              </a:endParaRPr>
            </a:p>
          </p:txBody>
        </p:sp>
        <p:pic>
          <p:nvPicPr>
            <p:cNvPr id="7" name="Picture 5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028"/>
              <a:ext cx="1152" cy="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8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1676400"/>
            <a:ext cx="6934200" cy="21161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11350" y="3968750"/>
            <a:ext cx="6400800" cy="1752600"/>
          </a:xfrm>
        </p:spPr>
        <p:txBody>
          <a:bodyPr/>
          <a:lstStyle>
            <a:lvl1pPr marL="0" indent="0">
              <a:buFont typeface="Symbol" pitchFamily="18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1828800" y="64008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962400" y="64008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564C82-F251-4793-BB9D-08B6538D9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D46C6-A897-4162-A858-E4A7D61D9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5FDE6-07D4-4127-B844-CFE04C938F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58048-9F97-44BF-9785-62E0602DC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45D84-928B-4F56-8015-E8B07757F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C4C6D-62DB-4A2A-8E2D-E92230114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540DF-D993-4905-915C-14A21189A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E50B5-AEF8-4D0B-A2AA-AA02DDDC10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07C09-BB86-41C9-8015-E492155CB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43F08-9CA9-475F-B6C0-89FB12C03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4743E-274B-4AC2-9285-17DBF227F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143000" cy="6856413"/>
            <a:chOff x="0" y="0"/>
            <a:chExt cx="720" cy="4319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720" cy="3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0" y="2016"/>
              <a:ext cx="720" cy="230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cs typeface="+mn-cs"/>
              </a:endParaRPr>
            </a:p>
          </p:txBody>
        </p:sp>
        <p:pic>
          <p:nvPicPr>
            <p:cNvPr id="1034" name="Picture 5"/>
            <p:cNvPicPr>
              <a:picLocks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0" y="312"/>
              <a:ext cx="720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772400" cy="1206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0"/>
            <a:ext cx="7772400" cy="4495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+mn-cs"/>
              </a:defRPr>
            </a:lvl1pPr>
          </a:lstStyle>
          <a:p>
            <a:pPr>
              <a:defRPr/>
            </a:pPr>
            <a:fld id="{8E3011DD-F90B-4D6B-8DC8-AF9380FA4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¨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POWERPOINT_X61S_082508\ILOQ_DEFCON.wmv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POWERPOINT_X61S_082508\SAFLOK_DEFCON.wmv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POWERPOINT_X61S_082508\AMSEC_DEFCON.wmv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POWERPOINT_X61S_082508\DUBAI_2010\DEADBOLT_SHEARING_SCREWS.wmv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POWERPOINT_X61S_082508\ScorpionCX5.wmv" TargetMode="Externa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POWERPOINT_X61S_082508\MTL_CLIQ_2.wmv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POWERPOINT_X61S_082508\INVISIBLE%20ACCESS.wmv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POWERPOINT_X61S_082508\Uhlmann%20und%20Zacher.wmv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POWERPOINT_X61S_082508\BR_Lock_01.wmv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POWERPOINT_X61S_082508\BR_Lock_02_1045.wmv" TargetMode="Externa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POWERPOINT_X61S_082508\DUBAI_2010\MEDECO_15_051008.wmv" TargetMode="Externa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POWERPOINT_X61S_082508\DUBAI_2010\13_MEDECO_FORCED_M3_REVERSE.wmv" TargetMode="Externa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POWERPOINT_X61S_082508\DUBAI_2010\13_MEDECO_MORTISE_FORCED.wmv" TargetMode="Externa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mailto:tbluzmanis@security.org" TargetMode="External"/><Relationship Id="rId2" Type="http://schemas.openxmlformats.org/officeDocument/2006/relationships/hyperlink" Target="mailto:mwtobias@security.org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sz="quarter"/>
          </p:nvPr>
        </p:nvSpPr>
        <p:spPr>
          <a:xfrm>
            <a:off x="1905000" y="304800"/>
            <a:ext cx="6934200" cy="2116138"/>
          </a:xfrm>
        </p:spPr>
        <p:txBody>
          <a:bodyPr/>
          <a:lstStyle/>
          <a:p>
            <a:r>
              <a:rPr lang="en-US" smtClean="0"/>
              <a:t>HIGH SECURITY LOCKS: MYTHS AND REALITY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smtClean="0"/>
              <a:t>Insecurity Engineering Issues in the design of locks</a:t>
            </a:r>
          </a:p>
          <a:p>
            <a:endParaRPr lang="en-US" smtClean="0"/>
          </a:p>
          <a:p>
            <a:r>
              <a:rPr lang="en-US" smtClean="0"/>
              <a:t>ELF 2011 Tel Aviv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PRIMARY RULES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4953000"/>
          </a:xfrm>
        </p:spPr>
        <p:txBody>
          <a:bodyPr/>
          <a:lstStyle/>
          <a:p>
            <a:r>
              <a:rPr lang="en-US" b="1" smtClean="0"/>
              <a:t>THE KEY NEVER UNLOCKS THE LOCK</a:t>
            </a:r>
          </a:p>
          <a:p>
            <a:r>
              <a:rPr lang="en-US" smtClean="0"/>
              <a:t>ALL LOCKS ARE MECHANICAL</a:t>
            </a:r>
          </a:p>
          <a:p>
            <a:r>
              <a:rPr lang="en-US" smtClean="0"/>
              <a:t>JUST BECAUSE IT IS PATENTED DOES NOT MEAN IT IS SECURE</a:t>
            </a:r>
          </a:p>
          <a:p>
            <a:r>
              <a:rPr lang="en-US" smtClean="0"/>
              <a:t>DO NOT RELY ON STANDARDS</a:t>
            </a:r>
          </a:p>
          <a:p>
            <a:r>
              <a:rPr lang="en-US" smtClean="0"/>
              <a:t>EVERY LOCK CAN ULTIMATELY BE COMPROMISED; REMEMBER THE 3T2R RULE!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KEY NEVER UNLOCKS THE LOCK: EXAMPLES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4876800"/>
          </a:xfrm>
        </p:spPr>
        <p:txBody>
          <a:bodyPr/>
          <a:lstStyle/>
          <a:p>
            <a:r>
              <a:rPr lang="en-US" sz="2800" dirty="0" smtClean="0"/>
              <a:t>MEDECO DEADBOLT</a:t>
            </a:r>
          </a:p>
          <a:p>
            <a:r>
              <a:rPr lang="en-US" sz="2800" dirty="0" smtClean="0"/>
              <a:t>SCORPION DEADBOLT </a:t>
            </a:r>
          </a:p>
          <a:p>
            <a:r>
              <a:rPr lang="en-US" sz="2800" dirty="0" smtClean="0"/>
              <a:t>IKON CLIQ </a:t>
            </a:r>
            <a:r>
              <a:rPr lang="en-US" sz="2800" dirty="0" smtClean="0"/>
              <a:t>ATTACKS: RAPPING, VIBRATION AND OTHERS</a:t>
            </a:r>
            <a:endParaRPr lang="en-US" sz="2800" dirty="0" smtClean="0"/>
          </a:p>
          <a:p>
            <a:r>
              <a:rPr lang="en-US" sz="2800" dirty="0" smtClean="0"/>
              <a:t>KABA SIMPLEX AND IN-SYNC WIRE</a:t>
            </a:r>
          </a:p>
          <a:p>
            <a:r>
              <a:rPr lang="en-US" sz="2800" dirty="0" smtClean="0"/>
              <a:t>MUL-T-LOCK CLIQ VIBRATION</a:t>
            </a:r>
          </a:p>
          <a:p>
            <a:r>
              <a:rPr lang="en-US" sz="2800" dirty="0" smtClean="0"/>
              <a:t>BIOLOCK FINGERPRINT</a:t>
            </a:r>
          </a:p>
          <a:p>
            <a:r>
              <a:rPr lang="en-US" sz="2800" dirty="0" smtClean="0"/>
              <a:t>RB LOCK, OVER LIFTING</a:t>
            </a:r>
          </a:p>
          <a:p>
            <a:r>
              <a:rPr lang="en-US" sz="2800" dirty="0" smtClean="0"/>
              <a:t>DIFFERENT SIDEBAR CODES: RB</a:t>
            </a:r>
          </a:p>
          <a:p>
            <a:r>
              <a:rPr lang="en-US" sz="2800" dirty="0" smtClean="0"/>
              <a:t>DRIVER PINS BELOW SHEAR LINE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VULNERABILITIES: REAL OR THEORETICAL	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MECHANICAL </a:t>
            </a:r>
            <a:r>
              <a:rPr lang="en-US" dirty="0" smtClean="0"/>
              <a:t>LOCKS</a:t>
            </a:r>
            <a:endParaRPr lang="en-US" dirty="0" smtClean="0"/>
          </a:p>
          <a:p>
            <a:r>
              <a:rPr lang="en-US" dirty="0" smtClean="0"/>
              <a:t>ELECTRO-MECHANICAL LOCKS</a:t>
            </a:r>
          </a:p>
          <a:p>
            <a:r>
              <a:rPr lang="en-US" dirty="0" smtClean="0"/>
              <a:t>ELECTRONIC </a:t>
            </a:r>
            <a:r>
              <a:rPr lang="en-US" dirty="0" smtClean="0"/>
              <a:t>LOCKS</a:t>
            </a:r>
            <a:endParaRPr lang="en-US" dirty="0" smtClean="0"/>
          </a:p>
          <a:p>
            <a:r>
              <a:rPr lang="en-US" dirty="0" smtClean="0"/>
              <a:t>LAYER ATTACK DEVELOPED FOR MEDECO</a:t>
            </a:r>
          </a:p>
          <a:p>
            <a:r>
              <a:rPr lang="en-US" dirty="0" smtClean="0"/>
              <a:t>COMPROMISE OF KEY SECURITY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SECURITY LOCKS</a:t>
            </a:r>
          </a:p>
          <a:p>
            <a:pPr lvl="1"/>
            <a:r>
              <a:rPr lang="en-US" dirty="0" smtClean="0"/>
              <a:t>FORCED ENTRY: 5 MINUTES</a:t>
            </a:r>
          </a:p>
          <a:p>
            <a:pPr lvl="1"/>
            <a:r>
              <a:rPr lang="en-US" dirty="0" smtClean="0"/>
              <a:t>COVERT ENTRY: 10 OR 15 MINUTES</a:t>
            </a:r>
          </a:p>
          <a:p>
            <a:pPr lvl="1"/>
            <a:r>
              <a:rPr lang="en-US" dirty="0" smtClean="0"/>
              <a:t>KEY CONTROL</a:t>
            </a:r>
          </a:p>
          <a:p>
            <a:r>
              <a:rPr lang="en-US" dirty="0" smtClean="0"/>
              <a:t>WHAT DO THEY MEAN</a:t>
            </a:r>
          </a:p>
          <a:p>
            <a:r>
              <a:rPr lang="en-US" dirty="0" smtClean="0"/>
              <a:t>WHAT DO THEY LEAVE OUT</a:t>
            </a:r>
          </a:p>
          <a:p>
            <a:r>
              <a:rPr lang="en-US" dirty="0" smtClean="0"/>
              <a:t>WHY THEY MAY NOT PROTECT YOU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CONTROL v. </a:t>
            </a:r>
            <a:br>
              <a:rPr lang="en-US" smtClean="0"/>
            </a:br>
            <a:r>
              <a:rPr lang="en-US" smtClean="0"/>
              <a:t>KEY SECURITY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CONSTITUTES KEY SECURITY?</a:t>
            </a:r>
          </a:p>
          <a:p>
            <a:r>
              <a:rPr lang="en-US" dirty="0" smtClean="0"/>
              <a:t>LAYERED ATTACK: BITTING + SIDEBAR CODES</a:t>
            </a:r>
          </a:p>
          <a:p>
            <a:r>
              <a:rPr lang="en-US" dirty="0" smtClean="0"/>
              <a:t>SIMULATE, REPLICATE, DUPLICATE</a:t>
            </a:r>
            <a:endParaRPr lang="en-US" dirty="0" smtClean="0"/>
          </a:p>
          <a:p>
            <a:r>
              <a:rPr lang="en-US" dirty="0" smtClean="0"/>
              <a:t>HAVE SIDEBAR CODES, IMPRESSION THE LOCK</a:t>
            </a:r>
          </a:p>
          <a:p>
            <a:r>
              <a:rPr lang="en-US" dirty="0" smtClean="0"/>
              <a:t>SAME SIDEBAR CODES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COVERT ENTRY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THEY TYPICALLY COVER</a:t>
            </a:r>
          </a:p>
          <a:p>
            <a:pPr lvl="1"/>
            <a:r>
              <a:rPr lang="en-US" dirty="0" smtClean="0"/>
              <a:t>PICKING</a:t>
            </a:r>
          </a:p>
          <a:p>
            <a:pPr lvl="1"/>
            <a:r>
              <a:rPr lang="en-US" dirty="0" smtClean="0"/>
              <a:t>MANIPULATION?</a:t>
            </a:r>
          </a:p>
          <a:p>
            <a:r>
              <a:rPr lang="en-US" dirty="0" smtClean="0"/>
              <a:t>WHAT DO THEY NOT COVER</a:t>
            </a:r>
          </a:p>
          <a:p>
            <a:pPr lvl="1"/>
            <a:r>
              <a:rPr lang="en-US" dirty="0" smtClean="0"/>
              <a:t>MECHANICAL BYPASS</a:t>
            </a:r>
          </a:p>
          <a:p>
            <a:pPr lvl="1"/>
            <a:r>
              <a:rPr lang="en-US" dirty="0" smtClean="0"/>
              <a:t>BUMPING</a:t>
            </a:r>
          </a:p>
          <a:p>
            <a:pPr lvl="1"/>
            <a:r>
              <a:rPr lang="en-US" dirty="0" smtClean="0"/>
              <a:t>DECODING TOOLS</a:t>
            </a:r>
          </a:p>
          <a:p>
            <a:pPr lvl="1"/>
            <a:r>
              <a:rPr lang="en-US" dirty="0" smtClean="0"/>
              <a:t>MAGNETICS</a:t>
            </a:r>
          </a:p>
          <a:p>
            <a:pPr lvl="1"/>
            <a:r>
              <a:rPr lang="en-US" dirty="0" smtClean="0"/>
              <a:t>OTHER FORMS OF ATTACK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FORCED ENTRY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RIGID RULES AND TESTS</a:t>
            </a:r>
          </a:p>
          <a:p>
            <a:r>
              <a:rPr lang="en-US" dirty="0" smtClean="0"/>
              <a:t>DO NOT CONTEMPLATE HYBRID ATTACKS</a:t>
            </a:r>
          </a:p>
          <a:p>
            <a:r>
              <a:rPr lang="en-US" dirty="0" smtClean="0"/>
              <a:t>DO NOT ADDRESS OTHER SIMPLE ATTACKS</a:t>
            </a:r>
          </a:p>
          <a:p>
            <a:pPr lvl="1"/>
            <a:r>
              <a:rPr lang="en-US" dirty="0" smtClean="0"/>
              <a:t>MEDECO DEADBOLT AND MORTISE</a:t>
            </a:r>
          </a:p>
          <a:p>
            <a:pPr lvl="1"/>
            <a:r>
              <a:rPr lang="en-US" dirty="0" smtClean="0"/>
              <a:t>SCORPION DEADBOLT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COMB ATTACK AND PIN OVERLIFTING v. BALANCED DRIVERS</a:t>
            </a:r>
          </a:p>
          <a:p>
            <a:r>
              <a:rPr lang="en-US" smtClean="0"/>
              <a:t>MAGNETICS</a:t>
            </a:r>
          </a:p>
          <a:p>
            <a:r>
              <a:rPr lang="en-US" smtClean="0"/>
              <a:t>ACCESS TO CRITICAL COMPONENTS</a:t>
            </a:r>
          </a:p>
          <a:p>
            <a:r>
              <a:rPr lang="en-US" smtClean="0"/>
              <a:t>VIBRATION AND SPRINGS</a:t>
            </a:r>
          </a:p>
          <a:p>
            <a:r>
              <a:rPr lang="en-US" smtClean="0"/>
              <a:t>SHOCK, BUMPING, AND VIBRATION</a:t>
            </a:r>
          </a:p>
          <a:p>
            <a:r>
              <a:rPr lang="en-US" smtClean="0"/>
              <a:t>WIRES AND SHIMS</a:t>
            </a:r>
          </a:p>
          <a:p>
            <a:r>
              <a:rPr lang="en-US" smtClean="0"/>
              <a:t>MECHANICAL BYPASS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BYPASS 101: THE BASICS IN SECURITY ENGINEERING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EXPERTISE REQUIRED IN LOCK DESIGN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MECHANICAL ENGINEERING</a:t>
            </a:r>
          </a:p>
          <a:p>
            <a:r>
              <a:rPr lang="en-US" smtClean="0"/>
              <a:t>SECURITY ENGINEERING</a:t>
            </a:r>
          </a:p>
          <a:p>
            <a:r>
              <a:rPr lang="en-US" smtClean="0"/>
              <a:t>MINIMUM INDUSTRY STANDARDS REQUIRE LEVEL OF KNOWLEDGE</a:t>
            </a:r>
          </a:p>
          <a:p>
            <a:r>
              <a:rPr lang="en-US" smtClean="0"/>
              <a:t>SECURITY ENGINEERING REQUIRES:</a:t>
            </a:r>
          </a:p>
          <a:p>
            <a:pPr lvl="1"/>
            <a:r>
              <a:rPr lang="en-US" smtClean="0"/>
              <a:t>UNDERSTAND USE OF WIRES, MAGNETS, PAPERCLIPS, BALL POINT PENS, ALUMINUM FOIL…..</a:t>
            </a:r>
          </a:p>
          <a:p>
            <a:pPr lvl="1"/>
            <a:r>
              <a:rPr lang="en-US" smtClean="0"/>
              <a:t>BYPASS TECHNIQUES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MANUFACTURER LIABILITY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ALL SECURITY IS ABOUT LIABILITY</a:t>
            </a:r>
          </a:p>
          <a:p>
            <a:r>
              <a:rPr lang="en-US" smtClean="0"/>
              <a:t>COULD MANUFACTURER HAVE FORSEEN THE EXPLOIT OR THREAT?</a:t>
            </a:r>
          </a:p>
          <a:p>
            <a:r>
              <a:rPr lang="en-US" smtClean="0"/>
              <a:t>REASONABLE INDUSTRY PRACTICE AND SECURITY KNOWLEDGE</a:t>
            </a:r>
          </a:p>
          <a:p>
            <a:r>
              <a:rPr lang="en-US" smtClean="0"/>
              <a:t>STATE-OF-THE-ART DESIGN AND CLEVER ATTACK v. STUPID DESIGN AND SIMPLE ATTACK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772400" cy="1206500"/>
          </a:xfrm>
        </p:spPr>
        <p:txBody>
          <a:bodyPr/>
          <a:lstStyle/>
          <a:p>
            <a:r>
              <a:rPr lang="en-US" sz="3800" smtClean="0"/>
              <a:t>RELEVANT CONSIDERATIONS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219200" y="1143000"/>
            <a:ext cx="7772400" cy="5257800"/>
          </a:xfrm>
        </p:spPr>
        <p:txBody>
          <a:bodyPr/>
          <a:lstStyle/>
          <a:p>
            <a:r>
              <a:rPr lang="en-US" smtClean="0"/>
              <a:t>STANDARDS</a:t>
            </a:r>
          </a:p>
          <a:p>
            <a:r>
              <a:rPr lang="en-US" smtClean="0"/>
              <a:t>PATENTS</a:t>
            </a:r>
          </a:p>
          <a:p>
            <a:r>
              <a:rPr lang="en-US" smtClean="0"/>
              <a:t>WHAT IS SECURITY?</a:t>
            </a:r>
          </a:p>
          <a:p>
            <a:r>
              <a:rPr lang="en-US" smtClean="0"/>
              <a:t>ATTACK TECHNOLOGIES AND TOOLS</a:t>
            </a:r>
          </a:p>
          <a:p>
            <a:r>
              <a:rPr lang="en-US" smtClean="0"/>
              <a:t>APPEARANCE OF SECURITY V. REALITY</a:t>
            </a:r>
          </a:p>
          <a:p>
            <a:r>
              <a:rPr lang="en-US" smtClean="0"/>
              <a:t>DESIGN FLAWS OR EXPLOITS</a:t>
            </a:r>
          </a:p>
          <a:p>
            <a:r>
              <a:rPr lang="en-US" smtClean="0"/>
              <a:t>EXAMPLES OF INSECURITY ENGINEERING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PRACTITIONER 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95400"/>
            <a:ext cx="7772400" cy="4876800"/>
          </a:xfrm>
        </p:spPr>
        <p:txBody>
          <a:bodyPr/>
          <a:lstStyle/>
          <a:p>
            <a:r>
              <a:rPr lang="en-US" dirty="0" smtClean="0"/>
              <a:t>FALSE OR MISLEADING STATEMENTS REGARDING SECURITY</a:t>
            </a:r>
          </a:p>
          <a:p>
            <a:r>
              <a:rPr lang="en-US" dirty="0" smtClean="0"/>
              <a:t>FALSE OR MISLEADING VIDEOS</a:t>
            </a:r>
          </a:p>
          <a:p>
            <a:r>
              <a:rPr lang="en-US" dirty="0" smtClean="0"/>
              <a:t>LOCKSMITH LIABILITY FOR INNACURATE STATEMENTS ABOUT WHAT THEY SELL</a:t>
            </a:r>
          </a:p>
          <a:p>
            <a:r>
              <a:rPr lang="en-US" dirty="0" smtClean="0"/>
              <a:t>LOCKSMITHS ARE SECURITY EXPERTS, NOT TOASTER SALESMEN</a:t>
            </a:r>
          </a:p>
          <a:p>
            <a:r>
              <a:rPr lang="en-US" smtClean="0"/>
              <a:t>CONTINUING SECURITY EDUCATION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 DESIGN</a:t>
            </a:r>
            <a:r>
              <a:rPr lang="en-US" dirty="0" smtClean="0"/>
              <a:t>: EXAMPLES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MECHANICAL v. SECURITY ENGINEERING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PRIOR PRESENTATIONS</a:t>
            </a:r>
          </a:p>
          <a:p>
            <a:r>
              <a:rPr lang="en-US" dirty="0" smtClean="0"/>
              <a:t>Vulnerabilities in mechanical and electro-mechanical locks</a:t>
            </a:r>
          </a:p>
          <a:p>
            <a:r>
              <a:rPr lang="en-US" dirty="0" smtClean="0"/>
              <a:t>Resulted from Defective or Deficient engineering</a:t>
            </a:r>
          </a:p>
          <a:p>
            <a:r>
              <a:rPr lang="en-US" dirty="0" smtClean="0"/>
              <a:t>All-encompassing standards problem</a:t>
            </a:r>
          </a:p>
          <a:p>
            <a:r>
              <a:rPr lang="en-US" dirty="0" smtClean="0"/>
              <a:t>Failure to understand “why” locks can be opened, rather than “how”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DESIGN FAILURES:</a:t>
            </a:r>
            <a:br>
              <a:rPr lang="en-US" dirty="0" smtClean="0"/>
            </a:br>
            <a:r>
              <a:rPr lang="en-US" dirty="0" smtClean="0"/>
              <a:t>SIMPLE TO COMPLEX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KABA SIMPLEX</a:t>
            </a:r>
          </a:p>
          <a:p>
            <a:r>
              <a:rPr lang="en-US" dirty="0" smtClean="0"/>
              <a:t>KABA IN-SYNC</a:t>
            </a:r>
          </a:p>
          <a:p>
            <a:r>
              <a:rPr lang="en-US" dirty="0" smtClean="0"/>
              <a:t>AMSEC ELECTRONIC SAFE ES1014</a:t>
            </a:r>
          </a:p>
          <a:p>
            <a:r>
              <a:rPr lang="en-US" dirty="0" smtClean="0"/>
              <a:t>ILOQ ELECTRO-MECHANICAL LOCK</a:t>
            </a:r>
          </a:p>
          <a:p>
            <a:pPr lvl="1"/>
            <a:r>
              <a:rPr lang="en-US" dirty="0" smtClean="0"/>
              <a:t>Examine each lock for security vulnerability</a:t>
            </a:r>
          </a:p>
          <a:p>
            <a:pPr lvl="1"/>
            <a:r>
              <a:rPr lang="en-US" dirty="0" smtClean="0"/>
              <a:t>Statements from the manufacturers about their security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SECURITY LOCKS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ILOQ ELECTRO-MECHANICAL</a:t>
            </a:r>
          </a:p>
          <a:p>
            <a:r>
              <a:rPr lang="en-US" dirty="0" smtClean="0"/>
              <a:t>MEDECO AND SCORPION DEADBOLT</a:t>
            </a:r>
          </a:p>
          <a:p>
            <a:r>
              <a:rPr lang="en-US" dirty="0" smtClean="0"/>
              <a:t>RAV BAHRIAH DIMPLE LOCK</a:t>
            </a:r>
          </a:p>
          <a:p>
            <a:r>
              <a:rPr lang="en-US" dirty="0" smtClean="0"/>
              <a:t>MUL-T-LOCK MT5+</a:t>
            </a:r>
          </a:p>
          <a:p>
            <a:r>
              <a:rPr lang="en-US" dirty="0" smtClean="0"/>
              <a:t>CLIQ </a:t>
            </a:r>
            <a:r>
              <a:rPr lang="en-US" dirty="0" smtClean="0"/>
              <a:t>ELECTRO-MECHANICAL</a:t>
            </a:r>
          </a:p>
          <a:p>
            <a:r>
              <a:rPr lang="en-US" dirty="0" smtClean="0"/>
              <a:t>MEDECO BIAXIAL AND M3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219200" y="457200"/>
            <a:ext cx="7772400" cy="1206500"/>
          </a:xfrm>
        </p:spPr>
        <p:txBody>
          <a:bodyPr/>
          <a:lstStyle/>
          <a:p>
            <a:r>
              <a:rPr lang="en-US" sz="3800" smtClean="0"/>
              <a:t>INSECURITY ENGINEERING EXAMPLE </a:t>
            </a:r>
            <a:r>
              <a:rPr lang="en-US" smtClean="0"/>
              <a:t>#1: KABA SIMPLEX</a:t>
            </a:r>
          </a:p>
        </p:txBody>
      </p:sp>
      <p:pic>
        <p:nvPicPr>
          <p:cNvPr id="317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38400" y="1752600"/>
            <a:ext cx="5029200" cy="47386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COMPONENT: </a:t>
            </a:r>
            <a:r>
              <a:rPr lang="en-US" dirty="0" smtClean="0"/>
              <a:t>FERROUS MATERIAL</a:t>
            </a:r>
            <a:endParaRPr lang="en-US" dirty="0" smtClean="0"/>
          </a:p>
        </p:txBody>
      </p:sp>
      <p:pic>
        <p:nvPicPr>
          <p:cNvPr id="337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1828800"/>
            <a:ext cx="7127875" cy="2819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OPEN IN TWO SECONDS</a:t>
            </a:r>
          </a:p>
        </p:txBody>
      </p:sp>
      <p:pic>
        <p:nvPicPr>
          <p:cNvPr id="348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76400" y="1371600"/>
            <a:ext cx="5334000" cy="47767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ILOQ: ELECTROMECHANICAL CYLINDER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MADE IN FINLAND</a:t>
            </a:r>
          </a:p>
          <a:p>
            <a:r>
              <a:rPr lang="en-US" dirty="0" smtClean="0"/>
              <a:t>VERY CLEVER </a:t>
            </a:r>
            <a:r>
              <a:rPr lang="en-US" dirty="0" smtClean="0"/>
              <a:t>DESIGN: PATENTS</a:t>
            </a:r>
            <a:endParaRPr lang="en-US" dirty="0" smtClean="0"/>
          </a:p>
          <a:p>
            <a:r>
              <a:rPr lang="en-US" dirty="0" smtClean="0"/>
              <a:t>COST: $200+</a:t>
            </a:r>
          </a:p>
          <a:p>
            <a:r>
              <a:rPr lang="en-US" dirty="0" smtClean="0"/>
              <a:t>ELECTRO-MECANICAL DESIGN</a:t>
            </a:r>
          </a:p>
          <a:p>
            <a:r>
              <a:rPr lang="en-US" dirty="0" smtClean="0"/>
              <a:t>MECHANICAL KEY + CREDENTIALS</a:t>
            </a:r>
          </a:p>
          <a:p>
            <a:r>
              <a:rPr lang="en-US" dirty="0" smtClean="0"/>
              <a:t>NO BATTERIES: LIKE A CLOCK AND MAGNETO, GENERATES POWER</a:t>
            </a:r>
          </a:p>
          <a:p>
            <a:r>
              <a:rPr lang="en-US" dirty="0" smtClean="0"/>
              <a:t>WIND-UP CLOCK-LOCK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#2: ILOQ:</a:t>
            </a:r>
            <a:br>
              <a:rPr lang="en-US" smtClean="0"/>
            </a:br>
            <a:r>
              <a:rPr lang="en-US" sz="3200" smtClean="0"/>
              <a:t>TAKING SECURITY TO A NEW LEVEL</a:t>
            </a:r>
          </a:p>
        </p:txBody>
      </p:sp>
      <p:pic>
        <p:nvPicPr>
          <p:cNvPr id="35843" name="Content Placeholder 3" descr="iloq-lock-and-ke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1676400"/>
            <a:ext cx="3505200" cy="2479675"/>
          </a:xfrm>
        </p:spPr>
      </p:pic>
      <p:pic>
        <p:nvPicPr>
          <p:cNvPr id="35844" name="Picture 4" descr="iloq-ke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343400"/>
            <a:ext cx="47244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4" descr="ILOQ_FRON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676400"/>
            <a:ext cx="37719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ALL KEYS IDENTICAL</a:t>
            </a:r>
          </a:p>
        </p:txBody>
      </p:sp>
      <p:pic>
        <p:nvPicPr>
          <p:cNvPr id="38915" name="Content Placeholder 3" descr="ILOQ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71650" y="1600200"/>
            <a:ext cx="66675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INSECURITY ENGINEERING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ANALYSIS OF SECURITY</a:t>
            </a:r>
          </a:p>
          <a:p>
            <a:pPr lvl="1"/>
            <a:r>
              <a:rPr lang="en-US" dirty="0" smtClean="0"/>
              <a:t>LOCKS</a:t>
            </a:r>
          </a:p>
          <a:p>
            <a:pPr lvl="1"/>
            <a:r>
              <a:rPr lang="en-US" dirty="0" smtClean="0"/>
              <a:t>INTERACTIVE MECHANISMS</a:t>
            </a:r>
          </a:p>
          <a:p>
            <a:pPr lvl="1"/>
            <a:r>
              <a:rPr lang="en-US" dirty="0" smtClean="0"/>
              <a:t>BOLTS AND LATCHES</a:t>
            </a:r>
          </a:p>
          <a:p>
            <a:pPr lvl="1"/>
            <a:r>
              <a:rPr lang="en-US" dirty="0" smtClean="0"/>
              <a:t>LOCK CASE</a:t>
            </a:r>
          </a:p>
          <a:p>
            <a:pPr lvl="1"/>
            <a:r>
              <a:rPr lang="en-US" dirty="0" smtClean="0"/>
              <a:t>ASSOCIATED HARDWARE</a:t>
            </a:r>
          </a:p>
          <a:p>
            <a:pPr lvl="1"/>
            <a:r>
              <a:rPr lang="en-US" dirty="0" smtClean="0"/>
              <a:t>ELECTRONICS </a:t>
            </a:r>
            <a:r>
              <a:rPr lang="en-US" dirty="0" smtClean="0"/>
              <a:t>INTEGRATION</a:t>
            </a:r>
          </a:p>
          <a:p>
            <a:pPr lvl="1"/>
            <a:r>
              <a:rPr lang="en-US" b="1" dirty="0" smtClean="0"/>
              <a:t>COMPONENT FAILURE ANALYSIS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ILOQ:  INSECURITY ENGINEERING</a:t>
            </a:r>
          </a:p>
        </p:txBody>
      </p:sp>
      <p:pic>
        <p:nvPicPr>
          <p:cNvPr id="37891" name="Content Placeholder 4" descr="IMG_29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1371600"/>
            <a:ext cx="7315200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ILOQ VULNERABILITIES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SET THE LOCK ONCE</a:t>
            </a:r>
          </a:p>
          <a:p>
            <a:r>
              <a:rPr lang="en-US" smtClean="0"/>
              <a:t>ANY KEY WILL OPEN</a:t>
            </a:r>
          </a:p>
          <a:p>
            <a:r>
              <a:rPr lang="en-US" smtClean="0"/>
              <a:t>NO NEED FOR CREDENTIALS</a:t>
            </a:r>
          </a:p>
          <a:p>
            <a:r>
              <a:rPr lang="en-US" smtClean="0"/>
              <a:t>VIRTUALLY NO SECURITY</a:t>
            </a:r>
          </a:p>
          <a:p>
            <a:r>
              <a:rPr lang="en-US" smtClean="0"/>
              <a:t>DIFFICULT TO DETECT</a:t>
            </a:r>
          </a:p>
          <a:p>
            <a:r>
              <a:rPr lang="en-US" smtClean="0"/>
              <a:t>LOCK OPERATES NORMALLY ONCE SET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KEY TO ILOQ INSECURITY</a:t>
            </a:r>
          </a:p>
        </p:txBody>
      </p:sp>
      <p:pic>
        <p:nvPicPr>
          <p:cNvPr id="40963" name="Content Placeholder 3" descr="ILOQ_KEYS_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09800" y="1600200"/>
            <a:ext cx="5029200" cy="4895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INSECURITY </a:t>
            </a:r>
            <a:br>
              <a:rPr lang="en-US" smtClean="0"/>
            </a:br>
            <a:r>
              <a:rPr lang="en-US" smtClean="0"/>
              <a:t>ENGINEERING 101</a:t>
            </a:r>
          </a:p>
        </p:txBody>
      </p:sp>
      <p:pic>
        <p:nvPicPr>
          <p:cNvPr id="41987" name="Content Placeholder 3" descr="ILOQ_LEVER_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1673225"/>
            <a:ext cx="7772400" cy="4349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EGYPTIAN PIN TUMBLER v. </a:t>
            </a:r>
            <a:br>
              <a:rPr lang="en-US" smtClean="0"/>
            </a:br>
            <a:r>
              <a:rPr lang="en-US" smtClean="0"/>
              <a:t>ILOQ C10S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BYPASS ELECTRONIC CREDENTIALS</a:t>
            </a:r>
          </a:p>
          <a:p>
            <a:pPr lvl="1"/>
            <a:r>
              <a:rPr lang="en-US" smtClean="0"/>
              <a:t>EGYPTIAN LOCK WINS</a:t>
            </a:r>
          </a:p>
        </p:txBody>
      </p:sp>
      <p:pic>
        <p:nvPicPr>
          <p:cNvPr id="43012" name="Picture 3" descr="EGYPT_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0550" y="2667000"/>
            <a:ext cx="454025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4" descr="EGYPT_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5486400"/>
            <a:ext cx="56388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EGYPTIAN: 4000 YEARS AGO</a:t>
            </a:r>
            <a:br>
              <a:rPr lang="en-US" smtClean="0"/>
            </a:br>
            <a:r>
              <a:rPr lang="en-US" smtClean="0"/>
              <a:t>v. ILOQ KEYS</a:t>
            </a:r>
          </a:p>
        </p:txBody>
      </p:sp>
      <p:pic>
        <p:nvPicPr>
          <p:cNvPr id="44035" name="Content Placeholder 5" descr="ILOQ_KEY_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47800" y="1835150"/>
            <a:ext cx="7080250" cy="3117850"/>
          </a:xfrm>
        </p:spPr>
      </p:pic>
      <p:pic>
        <p:nvPicPr>
          <p:cNvPr id="44036" name="Picture 6" descr="EGYPT_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5105400"/>
            <a:ext cx="70659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ILOQ INSECURITY</a:t>
            </a:r>
          </a:p>
        </p:txBody>
      </p:sp>
      <p:pic>
        <p:nvPicPr>
          <p:cNvPr id="4" name="ILOQ_DEFCON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95400" y="1371600"/>
            <a:ext cx="7010400" cy="5257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#3: KABA IN-SYNC RFID-BASED LOCK</a:t>
            </a:r>
          </a:p>
        </p:txBody>
      </p:sp>
      <p:pic>
        <p:nvPicPr>
          <p:cNvPr id="46083" name="Content Placeholder 3" descr="IMG_16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1600" y="1600200"/>
            <a:ext cx="67437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KABA IN-SYNC ATTRIBUTES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WIDE APPLICATOIN</a:t>
            </a:r>
          </a:p>
          <a:p>
            <a:r>
              <a:rPr lang="en-US" smtClean="0"/>
              <a:t>AVAILABLE FOR SEVERAL YEARS</a:t>
            </a:r>
          </a:p>
          <a:p>
            <a:r>
              <a:rPr lang="en-US" smtClean="0"/>
              <a:t>MILITARY AND CIVILIAN APPLICATIONS</a:t>
            </a:r>
          </a:p>
          <a:p>
            <a:r>
              <a:rPr lang="en-US" smtClean="0"/>
              <a:t>USE SIMULATED PLASTIC KEY WITH RFID </a:t>
            </a:r>
          </a:p>
          <a:p>
            <a:r>
              <a:rPr lang="en-US" smtClean="0"/>
              <a:t>AUDIT TRAIL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INSYNC RFID KEY LOCK</a:t>
            </a:r>
          </a:p>
        </p:txBody>
      </p:sp>
      <p:pic>
        <p:nvPicPr>
          <p:cNvPr id="47107" name="Content Placeholder 3" descr="DSCN00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1600" y="1600200"/>
            <a:ext cx="59944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772400" cy="990600"/>
          </a:xfrm>
        </p:spPr>
        <p:txBody>
          <a:bodyPr/>
          <a:lstStyle/>
          <a:p>
            <a:r>
              <a:rPr lang="en-US" dirty="0" smtClean="0"/>
              <a:t>INSECURITY ENGINEERING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371600" y="1143000"/>
            <a:ext cx="7772400" cy="5715000"/>
          </a:xfrm>
        </p:spPr>
        <p:txBody>
          <a:bodyPr/>
          <a:lstStyle/>
          <a:p>
            <a:r>
              <a:rPr lang="en-US" dirty="0" smtClean="0"/>
              <a:t>DEFICIENT, DEFECTIVE OR DESIGN LIMITATIONS</a:t>
            </a:r>
            <a:endParaRPr lang="en-US" dirty="0" smtClean="0"/>
          </a:p>
          <a:p>
            <a:pPr lvl="1"/>
            <a:r>
              <a:rPr lang="en-US" dirty="0" smtClean="0"/>
              <a:t>Intersection of mechanical and security engineering</a:t>
            </a:r>
          </a:p>
          <a:p>
            <a:r>
              <a:rPr lang="en-US" dirty="0" smtClean="0"/>
              <a:t>FALSE SENSE OF SECURITY</a:t>
            </a:r>
          </a:p>
          <a:p>
            <a:pPr lvl="1"/>
            <a:r>
              <a:rPr lang="en-US" dirty="0" smtClean="0"/>
              <a:t>What appears secure is not</a:t>
            </a:r>
          </a:p>
          <a:p>
            <a:pPr lvl="1"/>
            <a:r>
              <a:rPr lang="en-US" dirty="0" smtClean="0"/>
              <a:t>How do you know the difference?</a:t>
            </a:r>
          </a:p>
          <a:p>
            <a:pPr lvl="1"/>
            <a:r>
              <a:rPr lang="en-US" dirty="0" smtClean="0"/>
              <a:t>Undue reliance on standards</a:t>
            </a:r>
          </a:p>
          <a:p>
            <a:r>
              <a:rPr lang="en-US" dirty="0" smtClean="0"/>
              <a:t>MISREPRESENTATIONS BY </a:t>
            </a:r>
            <a:r>
              <a:rPr lang="en-US" dirty="0" smtClean="0"/>
              <a:t>MFG</a:t>
            </a:r>
          </a:p>
          <a:p>
            <a:pPr lvl="1"/>
            <a:r>
              <a:rPr lang="en-US" dirty="0" smtClean="0"/>
              <a:t>Knowing or unknowing</a:t>
            </a:r>
          </a:p>
          <a:p>
            <a:pPr lvl="1"/>
            <a:r>
              <a:rPr lang="en-US" dirty="0" smtClean="0"/>
              <a:t>Misrepresentations by others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IN-SYNC INTERNAL MECHANISM: LOCKING</a:t>
            </a:r>
          </a:p>
        </p:txBody>
      </p:sp>
      <p:pic>
        <p:nvPicPr>
          <p:cNvPr id="49155" name="Content Placeholder 5" descr="IMG_16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3500" y="1600200"/>
            <a:ext cx="67437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BOLT RETRACTS</a:t>
            </a:r>
          </a:p>
        </p:txBody>
      </p:sp>
      <p:pic>
        <p:nvPicPr>
          <p:cNvPr id="50179" name="Content Placeholder 3" descr="IMG_16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33550" y="1600200"/>
            <a:ext cx="67437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TURN TO OPEN</a:t>
            </a:r>
          </a:p>
        </p:txBody>
      </p:sp>
      <p:pic>
        <p:nvPicPr>
          <p:cNvPr id="51203" name="Content Placeholder 3" descr="IMG_16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47800" y="1600200"/>
            <a:ext cx="67437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KABA INSYNC: </a:t>
            </a:r>
            <a:br>
              <a:rPr lang="en-US" smtClean="0"/>
            </a:br>
            <a:r>
              <a:rPr lang="en-US" smtClean="0"/>
              <a:t>INSECURITY 101</a:t>
            </a:r>
          </a:p>
        </p:txBody>
      </p:sp>
      <p:pic>
        <p:nvPicPr>
          <p:cNvPr id="4" name="SAFLOK_DEFCON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95400" y="1600200"/>
            <a:ext cx="6629400" cy="49720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#4: AMSEC ELECTRONIC </a:t>
            </a:r>
            <a:r>
              <a:rPr lang="en-US" dirty="0" smtClean="0"/>
              <a:t>KEYPAD</a:t>
            </a:r>
          </a:p>
        </p:txBody>
      </p:sp>
      <p:pic>
        <p:nvPicPr>
          <p:cNvPr id="53251" name="Content Placeholder 3" descr="DL40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1600" y="1600200"/>
            <a:ext cx="7326313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AMSEC SAFE ES1014 AND OTHERS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CONSUMER LEVEL SAFE</a:t>
            </a:r>
          </a:p>
          <a:p>
            <a:r>
              <a:rPr lang="en-US" smtClean="0"/>
              <a:t>$100 FOR SMALLEST UNIT</a:t>
            </a:r>
          </a:p>
          <a:p>
            <a:r>
              <a:rPr lang="en-US" smtClean="0"/>
              <a:t>ELECTRONIC KEYPAD</a:t>
            </a:r>
          </a:p>
          <a:p>
            <a:r>
              <a:rPr lang="en-US" smtClean="0"/>
              <a:t>HOW MUCH SECURITY EXPECTED?</a:t>
            </a:r>
          </a:p>
          <a:p>
            <a:r>
              <a:rPr lang="en-US" smtClean="0"/>
              <a:t>INCOMPETENT DESIGN</a:t>
            </a:r>
          </a:p>
          <a:p>
            <a:r>
              <a:rPr lang="en-US" smtClean="0"/>
              <a:t>FOUND IN MANY OTHER SAFES</a:t>
            </a:r>
          </a:p>
          <a:p>
            <a:r>
              <a:rPr lang="en-US" smtClean="0"/>
              <a:t>CHINESE IMPORT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AMSEC: INSECURITY RESET</a:t>
            </a:r>
          </a:p>
        </p:txBody>
      </p:sp>
      <p:pic>
        <p:nvPicPr>
          <p:cNvPr id="55299" name="Content Placeholder 3" descr="IMG_28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33550" y="1600200"/>
            <a:ext cx="67437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AMSEC SAFE: </a:t>
            </a:r>
            <a:br>
              <a:rPr lang="en-US" smtClean="0"/>
            </a:br>
            <a:r>
              <a:rPr lang="en-US" smtClean="0"/>
              <a:t>INSECURITY 101</a:t>
            </a:r>
          </a:p>
        </p:txBody>
      </p:sp>
      <p:pic>
        <p:nvPicPr>
          <p:cNvPr id="56323" name="Content Placeholder 5" descr="IMG_28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33550" y="1600200"/>
            <a:ext cx="67437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FOLDER “SLIM JIM”</a:t>
            </a:r>
          </a:p>
        </p:txBody>
      </p:sp>
      <p:pic>
        <p:nvPicPr>
          <p:cNvPr id="57347" name="Content Placeholder 3" descr="IMG_28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33550" y="1600200"/>
            <a:ext cx="67437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THIS UNDER INCOMPETENCE</a:t>
            </a:r>
          </a:p>
        </p:txBody>
      </p:sp>
      <p:pic>
        <p:nvPicPr>
          <p:cNvPr id="58371" name="Content Placeholder 3" descr="IMG_28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33550" y="1905000"/>
            <a:ext cx="67437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ENGINEERING FAILURES: </a:t>
            </a:r>
            <a:r>
              <a:rPr lang="en-US" sz="3600" smtClean="0"/>
              <a:t>RESULTS AND CONSEQUENCES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INSECURITY ENGINEERING</a:t>
            </a:r>
          </a:p>
          <a:p>
            <a:pPr lvl="1"/>
            <a:r>
              <a:rPr lang="en-US" smtClean="0"/>
              <a:t>Insecure products</a:t>
            </a:r>
          </a:p>
          <a:p>
            <a:pPr lvl="1"/>
            <a:r>
              <a:rPr lang="en-US" smtClean="0"/>
              <a:t>Often easily bypassed</a:t>
            </a:r>
          </a:p>
          <a:p>
            <a:pPr lvl="1"/>
            <a:r>
              <a:rPr lang="en-US" smtClean="0"/>
              <a:t>Use standards as the measure when they do not address the relevant issues</a:t>
            </a:r>
          </a:p>
          <a:p>
            <a:pPr lvl="1"/>
            <a:r>
              <a:rPr lang="en-US" smtClean="0"/>
              <a:t>Products look great but not secure</a:t>
            </a:r>
          </a:p>
          <a:p>
            <a:pPr lvl="1"/>
            <a:r>
              <a:rPr lang="en-US" smtClean="0"/>
              <a:t>False sense of security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OPEN SESAME!</a:t>
            </a:r>
          </a:p>
        </p:txBody>
      </p:sp>
      <p:pic>
        <p:nvPicPr>
          <p:cNvPr id="4" name="AMSEC_DEFCON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47800" y="1295400"/>
            <a:ext cx="6502400" cy="4876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#5: </a:t>
            </a:r>
            <a:br>
              <a:rPr lang="en-US" dirty="0" smtClean="0"/>
            </a:br>
            <a:r>
              <a:rPr lang="en-US" dirty="0" smtClean="0"/>
              <a:t>DEADBOLT ATTACKS</a:t>
            </a:r>
            <a:endParaRPr lang="en-US" dirty="0" smtClean="0"/>
          </a:p>
        </p:txBody>
      </p:sp>
      <p:pic>
        <p:nvPicPr>
          <p:cNvPr id="63491" name="Content Placeholder 3" descr="13_DEADBOLT_400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47800" y="2286000"/>
            <a:ext cx="5080000" cy="3175000"/>
          </a:xfrm>
        </p:spPr>
      </p:pic>
      <p:pic>
        <p:nvPicPr>
          <p:cNvPr id="63492" name="Content Placeholder 3" descr="MANIPULATOR_4_50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5638800"/>
            <a:ext cx="6927850" cy="914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</a:t>
            </a:r>
            <a:r>
              <a:rPr lang="en-US" dirty="0" smtClean="0"/>
              <a:t>DEADBOLT </a:t>
            </a:r>
            <a:r>
              <a:rPr lang="en-US" dirty="0" smtClean="0"/>
              <a:t>ATTACK (2007)</a:t>
            </a:r>
            <a:endParaRPr lang="en-US" dirty="0" smtClean="0"/>
          </a:p>
        </p:txBody>
      </p:sp>
      <p:pic>
        <p:nvPicPr>
          <p:cNvPr id="61443" name="Content Placeholder 5" descr="MAXUM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33550" y="1600200"/>
            <a:ext cx="6743700" cy="4495800"/>
          </a:xfrm>
        </p:spPr>
      </p:pic>
      <p:sp>
        <p:nvSpPr>
          <p:cNvPr id="6144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FC5A600-655F-4B21-A81E-1A57FB65C155}" type="datetime1">
              <a:rPr lang="en-US"/>
              <a:pPr/>
              <a:t>5/26/2011</a:t>
            </a:fld>
            <a:endParaRPr lang="en-US"/>
          </a:p>
        </p:txBody>
      </p:sp>
      <p:sp>
        <p:nvSpPr>
          <p:cNvPr id="614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DFCF2A-632D-4365-84E8-31C6B0F4E033}" type="slidenum">
              <a:rPr lang="en-US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MAXUM DEADBOLT</a:t>
            </a:r>
          </a:p>
        </p:txBody>
      </p:sp>
      <p:pic>
        <p:nvPicPr>
          <p:cNvPr id="62467" name="Content Placeholder 5" descr="MAXUM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33550" y="1600200"/>
            <a:ext cx="6743700" cy="4495800"/>
          </a:xfrm>
        </p:spPr>
      </p:pic>
      <p:sp>
        <p:nvSpPr>
          <p:cNvPr id="6246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1EC80CD-D319-4B18-B7BD-DCDD94406A02}" type="datetime1">
              <a:rPr lang="en-US"/>
              <a:pPr/>
              <a:t>5/26/2011</a:t>
            </a:fld>
            <a:endParaRPr lang="en-US"/>
          </a:p>
        </p:txBody>
      </p:sp>
      <p:sp>
        <p:nvSpPr>
          <p:cNvPr id="624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71E012-0F00-43B6-B0E9-A9D3CFE579DB}" type="slidenum">
              <a:rPr lang="en-US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DEADBOLT DESIGNS: DEFECTIVE AND COPIES</a:t>
            </a:r>
            <a:endParaRPr lang="en-US" dirty="0" smtClean="0"/>
          </a:p>
        </p:txBody>
      </p:sp>
      <p:pic>
        <p:nvPicPr>
          <p:cNvPr id="4" name="DEADBOLT_SHEARING_SCREWS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95400" y="17526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SCORPION DEADBOLT: THE MEDECO MISTAKE CLONE</a:t>
            </a:r>
            <a:endParaRPr lang="en-US" dirty="0" smtClean="0"/>
          </a:p>
        </p:txBody>
      </p:sp>
      <p:pic>
        <p:nvPicPr>
          <p:cNvPr id="4" name="ScorpionCX5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47800" y="1676400"/>
            <a:ext cx="6172200" cy="4627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#6: CLIQ PLATFORMS</a:t>
            </a:r>
            <a:endParaRPr lang="en-US" dirty="0"/>
          </a:p>
        </p:txBody>
      </p:sp>
      <p:pic>
        <p:nvPicPr>
          <p:cNvPr id="5122" name="Picture 2" descr="C:\Users\mwtobias_x301\Pictures\LOGIC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4791" y="1600200"/>
            <a:ext cx="4661217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CLIQ ATTACKS: EARLY DESIGNS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 OF THE ART ELECTRO-MECHANICAL LOCKS</a:t>
            </a:r>
          </a:p>
          <a:p>
            <a:r>
              <a:rPr lang="en-US" dirty="0" smtClean="0"/>
              <a:t>KEY + CREDENTIALS</a:t>
            </a:r>
          </a:p>
          <a:p>
            <a:r>
              <a:rPr lang="en-US" dirty="0" smtClean="0"/>
              <a:t>SIMPLE TO COMPLEX MECHANICAL BYPASS</a:t>
            </a:r>
          </a:p>
          <a:p>
            <a:r>
              <a:rPr lang="en-US" dirty="0" smtClean="0"/>
              <a:t>EVOLVING DESIGN, ALL PROBLEMS ADDRESSED AND FIXED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IKON CLIQ: WIRE ATTACK</a:t>
            </a:r>
          </a:p>
        </p:txBody>
      </p:sp>
      <p:pic>
        <p:nvPicPr>
          <p:cNvPr id="4" name="Content Placeholder 3" descr="LOGIC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524000"/>
            <a:ext cx="7260336" cy="36697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CLIQ</a:t>
            </a:r>
          </a:p>
        </p:txBody>
      </p:sp>
      <p:pic>
        <p:nvPicPr>
          <p:cNvPr id="4" name="Content Placeholder 3" descr="logic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17192" y="1720596"/>
            <a:ext cx="6376416" cy="42550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EXAMPLES PRESENTED TODAY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4953000"/>
          </a:xfrm>
        </p:spPr>
        <p:txBody>
          <a:bodyPr/>
          <a:lstStyle/>
          <a:p>
            <a:r>
              <a:rPr lang="en-US" dirty="0" smtClean="0"/>
              <a:t>NOT HERE TO ATTACK ANY SPECIFIC MANUFACTURER</a:t>
            </a:r>
          </a:p>
          <a:p>
            <a:r>
              <a:rPr lang="en-US" dirty="0" smtClean="0"/>
              <a:t>EXAMINE SECURITY ENGINEERING ISSUES</a:t>
            </a:r>
          </a:p>
          <a:p>
            <a:r>
              <a:rPr lang="en-US" dirty="0" smtClean="0"/>
              <a:t>WHAT APPEARS SECURE IS NOT</a:t>
            </a:r>
          </a:p>
          <a:p>
            <a:r>
              <a:rPr lang="en-US" dirty="0" smtClean="0"/>
              <a:t>THE ANALYSIS </a:t>
            </a:r>
            <a:r>
              <a:rPr lang="en-US" dirty="0" smtClean="0"/>
              <a:t>PROCESS</a:t>
            </a:r>
          </a:p>
          <a:p>
            <a:r>
              <a:rPr lang="en-US" dirty="0" smtClean="0"/>
              <a:t>WE NEVER RELY ON WHAT MANUFACTURERS TELL US ABOUT THEIR SECURITY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MUL-T-LOCK CLIQ</a:t>
            </a:r>
          </a:p>
        </p:txBody>
      </p:sp>
      <p:pic>
        <p:nvPicPr>
          <p:cNvPr id="4" name="Content Placeholder 3" descr="MTL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447800"/>
            <a:ext cx="7284140" cy="2971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MUL-T-LOCK CLIQ: VIBRATION ATTACK</a:t>
            </a:r>
          </a:p>
        </p:txBody>
      </p:sp>
      <p:pic>
        <p:nvPicPr>
          <p:cNvPr id="4" name="Content Placeholder 3" descr="logic-cliq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600200"/>
            <a:ext cx="6400800" cy="48105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VIBRATION ATTACK</a:t>
            </a:r>
          </a:p>
        </p:txBody>
      </p:sp>
      <p:pic>
        <p:nvPicPr>
          <p:cNvPr id="6" name="MTL_CLIQ_2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371600"/>
            <a:ext cx="6019800" cy="4514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INVISIBLE ACCESS: EARLY CLIQ VERSIONS</a:t>
            </a:r>
            <a:endParaRPr lang="en-US" dirty="0"/>
          </a:p>
        </p:txBody>
      </p:sp>
      <p:pic>
        <p:nvPicPr>
          <p:cNvPr id="4" name="INVISIBLE ACCESS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371600" y="1676400"/>
            <a:ext cx="70866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#7: </a:t>
            </a:r>
            <a:br>
              <a:rPr lang="en-US" dirty="0" smtClean="0"/>
            </a:br>
            <a:r>
              <a:rPr lang="en-US" dirty="0" smtClean="0"/>
              <a:t>MAGNETIC </a:t>
            </a:r>
            <a:r>
              <a:rPr lang="en-US" dirty="0" smtClean="0"/>
              <a:t>ATTACK</a:t>
            </a:r>
          </a:p>
        </p:txBody>
      </p:sp>
      <p:pic>
        <p:nvPicPr>
          <p:cNvPr id="4" name="Uhlmann und Zacher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47800" y="1676400"/>
            <a:ext cx="67056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#8: BYPASS BY OVERLIFTING OF PINS</a:t>
            </a:r>
            <a:endParaRPr lang="en-US" dirty="0" smtClean="0"/>
          </a:p>
        </p:txBody>
      </p:sp>
      <p:pic>
        <p:nvPicPr>
          <p:cNvPr id="4" name="BR_Lock_01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600200" y="1828800"/>
            <a:ext cx="6300908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772400" cy="1295400"/>
          </a:xfrm>
        </p:spPr>
        <p:txBody>
          <a:bodyPr/>
          <a:lstStyle/>
          <a:p>
            <a:r>
              <a:rPr lang="en-US" dirty="0" smtClean="0"/>
              <a:t>EXAMPLE #9: </a:t>
            </a:r>
            <a:br>
              <a:rPr lang="en-US" dirty="0" smtClean="0"/>
            </a:br>
            <a:r>
              <a:rPr lang="en-US" dirty="0" smtClean="0"/>
              <a:t>RB LOCK: IMPRESSIONING</a:t>
            </a:r>
            <a:endParaRPr lang="en-US" dirty="0" smtClean="0"/>
          </a:p>
        </p:txBody>
      </p:sp>
      <p:pic>
        <p:nvPicPr>
          <p:cNvPr id="4" name="BR_Lock_02_1045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52600" y="1887174"/>
            <a:ext cx="6019800" cy="45136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#10: MEDECO HIGH SECURITY LOCKS</a:t>
            </a:r>
            <a:endParaRPr lang="en-US" dirty="0"/>
          </a:p>
        </p:txBody>
      </p:sp>
      <p:pic>
        <p:nvPicPr>
          <p:cNvPr id="1026" name="Picture 2" descr="F:\CHAPTER 7\MEDECO_M3_ID_350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752600"/>
            <a:ext cx="4521200" cy="444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SIDEBAR DESIGN</a:t>
            </a:r>
            <a:endParaRPr lang="en-US" dirty="0"/>
          </a:p>
        </p:txBody>
      </p:sp>
      <p:pic>
        <p:nvPicPr>
          <p:cNvPr id="2050" name="Picture 2" descr="F:\CHAPTER 6\SIDEBAR_LOCKED copy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447800"/>
            <a:ext cx="5992368" cy="1652016"/>
          </a:xfrm>
          <a:prstGeom prst="rect">
            <a:avLst/>
          </a:prstGeom>
          <a:noFill/>
        </p:spPr>
      </p:pic>
      <p:pic>
        <p:nvPicPr>
          <p:cNvPr id="2051" name="Picture 3" descr="F:\CHAPTER 6\SIDEBAR_SET copy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3352800"/>
            <a:ext cx="6072187" cy="1762125"/>
          </a:xfrm>
          <a:prstGeom prst="rect">
            <a:avLst/>
          </a:prstGeom>
          <a:noFill/>
        </p:spPr>
      </p:pic>
      <p:pic>
        <p:nvPicPr>
          <p:cNvPr id="2052" name="Picture 4" descr="F:\CHAPTER 4\4_SIDEBAR_1_4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5181600"/>
            <a:ext cx="5080000" cy="1460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MEDECO: HOW IT WORKS</a:t>
            </a:r>
            <a:endParaRPr lang="en-US" dirty="0"/>
          </a:p>
        </p:txBody>
      </p:sp>
      <p:pic>
        <p:nvPicPr>
          <p:cNvPr id="3074" name="Picture 2" descr="F:\CHAPTER 4\4_BIAXIAL_SIDEBAR_ALIGNED_350_NUMBERED cop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399" y="1219200"/>
            <a:ext cx="7436827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 DEVELOPMENT: AN EVOLVING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200+ YEAR CONTEST BETWEEN MANUFACTURERS, LOCKSMITHS, CRIMINALS</a:t>
            </a:r>
          </a:p>
          <a:p>
            <a:r>
              <a:rPr lang="en-US" dirty="0" smtClean="0"/>
              <a:t>JOHN HOBBS: LONDON 1851 AND THE BRAMAH LOCK</a:t>
            </a:r>
          </a:p>
          <a:p>
            <a:r>
              <a:rPr lang="en-US" b="1" dirty="0" smtClean="0"/>
              <a:t>SECURE TODAY, OPENED TOMORROW</a:t>
            </a:r>
          </a:p>
          <a:p>
            <a:r>
              <a:rPr lang="en-US" dirty="0" smtClean="0"/>
              <a:t>TOOL COMPANIES IN BUSINESS BECAUSE OF INSECURE LOCK DESIGNS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KEY DESIGN</a:t>
            </a:r>
            <a:endParaRPr lang="en-US" dirty="0"/>
          </a:p>
        </p:txBody>
      </p:sp>
      <p:pic>
        <p:nvPicPr>
          <p:cNvPr id="4098" name="Picture 2" descr="F:\CHAPTER 4\MEDECO_DECODE_ANGLES_4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86000"/>
            <a:ext cx="7188679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CODE SETTING KEYS</a:t>
            </a:r>
          </a:p>
          <a:p>
            <a:r>
              <a:rPr lang="en-US" dirty="0" smtClean="0"/>
              <a:t>PICKING</a:t>
            </a:r>
          </a:p>
          <a:p>
            <a:r>
              <a:rPr lang="en-US" dirty="0" smtClean="0"/>
              <a:t>BUMPING</a:t>
            </a:r>
          </a:p>
          <a:p>
            <a:r>
              <a:rPr lang="en-US" dirty="0" smtClean="0"/>
              <a:t>REVERSE PICKING</a:t>
            </a:r>
          </a:p>
          <a:p>
            <a:r>
              <a:rPr lang="en-US" dirty="0" smtClean="0"/>
              <a:t>HYBRID FORCED ENTRY: MORTISE CYLINDER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SETTING KEYS</a:t>
            </a:r>
            <a:endParaRPr lang="en-US" dirty="0"/>
          </a:p>
        </p:txBody>
      </p:sp>
      <p:pic>
        <p:nvPicPr>
          <p:cNvPr id="4" name="Content Placeholder 3" descr="CODE_SET_KEYS_4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599" y="1295400"/>
            <a:ext cx="7186341" cy="4419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ATTACKS: SET THE SIDEBAR CODE</a:t>
            </a:r>
            <a:endParaRPr lang="en-US" dirty="0" smtClean="0"/>
          </a:p>
        </p:txBody>
      </p:sp>
      <p:pic>
        <p:nvPicPr>
          <p:cNvPr id="4" name="MEDECO_15_051008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47800" y="1600200"/>
            <a:ext cx="6553200" cy="491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PICKING ATTACK</a:t>
            </a:r>
            <a:endParaRPr lang="en-US" dirty="0" smtClean="0"/>
          </a:p>
        </p:txBody>
      </p:sp>
      <p:pic>
        <p:nvPicPr>
          <p:cNvPr id="4" name="13_MEDECO_FORCED_M3_REVERSE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95400" y="1295400"/>
            <a:ext cx="680720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FORCED ENTRY: MORTISE CYLINDER</a:t>
            </a:r>
            <a:endParaRPr lang="en-US" dirty="0" smtClean="0"/>
          </a:p>
        </p:txBody>
      </p:sp>
      <p:pic>
        <p:nvPicPr>
          <p:cNvPr id="4" name="13_MEDECO_MORTISE_FORCED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371600" y="1600200"/>
            <a:ext cx="64008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MISREPRESENTATIONS BY MANY </a:t>
            </a:r>
            <a:r>
              <a:rPr lang="en-US" dirty="0" smtClean="0"/>
              <a:t>MANUFACTURERS ABOUT SECURITY</a:t>
            </a:r>
            <a:endParaRPr lang="en-US" dirty="0" smtClean="0"/>
          </a:p>
          <a:p>
            <a:r>
              <a:rPr lang="en-US" dirty="0" smtClean="0"/>
              <a:t>HIGH-TECH DESIGNS ≠ SECURITY</a:t>
            </a:r>
          </a:p>
          <a:p>
            <a:r>
              <a:rPr lang="en-US" dirty="0" smtClean="0"/>
              <a:t>PATENTS DO NOT EQUAL SECURITY</a:t>
            </a:r>
            <a:endParaRPr lang="en-US" dirty="0" smtClean="0"/>
          </a:p>
          <a:p>
            <a:r>
              <a:rPr lang="en-US" dirty="0" smtClean="0"/>
              <a:t>MANY MFG DON’T KNOW OF VULNERABILITIES</a:t>
            </a:r>
          </a:p>
          <a:p>
            <a:r>
              <a:rPr lang="en-US" dirty="0" smtClean="0"/>
              <a:t>INSECURITY = LIABILITY</a:t>
            </a:r>
          </a:p>
          <a:p>
            <a:r>
              <a:rPr lang="en-US" dirty="0" smtClean="0"/>
              <a:t>SECURE TODAY: OPEN TOMORROW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381000"/>
            <a:ext cx="6934200" cy="1371600"/>
          </a:xfrm>
        </p:spPr>
        <p:txBody>
          <a:bodyPr/>
          <a:lstStyle/>
          <a:p>
            <a:r>
              <a:rPr lang="en-US" sz="4000" dirty="0" smtClean="0"/>
              <a:t>HIGH SECURITY LOCKS: MYTHS AND REALITY</a:t>
            </a:r>
            <a:endParaRPr lang="en-US" sz="4000" dirty="0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2514600"/>
            <a:ext cx="6400800" cy="3733800"/>
          </a:xfrm>
        </p:spPr>
        <p:txBody>
          <a:bodyPr/>
          <a:lstStyle/>
          <a:p>
            <a:r>
              <a:rPr lang="en-US" dirty="0" smtClean="0"/>
              <a:t>ELF 2011 TEL AVIV, ISRAEL</a:t>
            </a:r>
          </a:p>
          <a:p>
            <a:endParaRPr lang="en-US" dirty="0" smtClean="0"/>
          </a:p>
          <a:p>
            <a:r>
              <a:rPr lang="en-US" dirty="0" smtClean="0"/>
              <a:t>© </a:t>
            </a:r>
            <a:r>
              <a:rPr lang="en-US" dirty="0" smtClean="0"/>
              <a:t>2011 </a:t>
            </a:r>
            <a:r>
              <a:rPr lang="en-US" dirty="0" err="1" smtClean="0"/>
              <a:t>MarcWeber</a:t>
            </a:r>
            <a:r>
              <a:rPr lang="en-US" dirty="0" smtClean="0"/>
              <a:t> Tobias, Tobias Bluzmanis</a:t>
            </a:r>
          </a:p>
          <a:p>
            <a:r>
              <a:rPr lang="en-US" dirty="0" smtClean="0">
                <a:hlinkClick r:id="rId2"/>
              </a:rPr>
              <a:t>mwtobias@security.org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tbluzmanis@security.org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 THE LOCK SECURE?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143000" y="1295400"/>
            <a:ext cx="7772400" cy="5257800"/>
          </a:xfrm>
        </p:spPr>
        <p:txBody>
          <a:bodyPr/>
          <a:lstStyle/>
          <a:p>
            <a:r>
              <a:rPr lang="en-US" dirty="0" smtClean="0"/>
              <a:t>COMPLEX QUESTION</a:t>
            </a:r>
          </a:p>
          <a:p>
            <a:pPr lvl="1"/>
            <a:r>
              <a:rPr lang="en-US" dirty="0" smtClean="0"/>
              <a:t>Against what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Prior intelligence</a:t>
            </a:r>
            <a:endParaRPr lang="en-US" dirty="0" smtClean="0"/>
          </a:p>
          <a:p>
            <a:pPr lvl="1"/>
            <a:r>
              <a:rPr lang="en-US" dirty="0" smtClean="0"/>
              <a:t>Value of target and location?</a:t>
            </a:r>
          </a:p>
          <a:p>
            <a:pPr lvl="1"/>
            <a:r>
              <a:rPr lang="en-US" dirty="0" smtClean="0"/>
              <a:t>Other security layers</a:t>
            </a:r>
          </a:p>
          <a:p>
            <a:pPr lvl="1"/>
            <a:r>
              <a:rPr lang="en-US" dirty="0" smtClean="0"/>
              <a:t>Against whom?</a:t>
            </a:r>
          </a:p>
          <a:p>
            <a:pPr lvl="1"/>
            <a:r>
              <a:rPr lang="en-US" dirty="0" smtClean="0"/>
              <a:t>For how long?</a:t>
            </a:r>
          </a:p>
          <a:p>
            <a:pPr lvl="1"/>
            <a:r>
              <a:rPr lang="en-US" dirty="0" smtClean="0"/>
              <a:t>Where?</a:t>
            </a:r>
          </a:p>
          <a:p>
            <a:pPr lvl="1"/>
            <a:r>
              <a:rPr lang="en-US" dirty="0" smtClean="0"/>
              <a:t>User expectations of security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Price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COST AND APPEARANCE v. QUALITY AND SECURITY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GET WHAT YOU PAY FOR?</a:t>
            </a:r>
          </a:p>
          <a:p>
            <a:r>
              <a:rPr lang="en-US" dirty="0" smtClean="0"/>
              <a:t>2$ LOCKS ARE 2$ LOCKS! </a:t>
            </a:r>
          </a:p>
          <a:p>
            <a:r>
              <a:rPr lang="en-US" dirty="0" smtClean="0"/>
              <a:t>SHORTCUTS DO NOT EQUAL SECURITY</a:t>
            </a:r>
          </a:p>
          <a:p>
            <a:r>
              <a:rPr lang="en-US" dirty="0" smtClean="0"/>
              <a:t>CLEVER DESIGNS MAY REDUCE SECURITY</a:t>
            </a:r>
          </a:p>
          <a:p>
            <a:r>
              <a:rPr lang="en-US" dirty="0" smtClean="0"/>
              <a:t>PATENTS </a:t>
            </a:r>
            <a:r>
              <a:rPr lang="en-US" dirty="0" smtClean="0"/>
              <a:t>DO </a:t>
            </a:r>
            <a:r>
              <a:rPr lang="en-US" dirty="0" smtClean="0"/>
              <a:t>NOT </a:t>
            </a:r>
            <a:r>
              <a:rPr lang="en-US" dirty="0" smtClean="0"/>
              <a:t>GUARANTEE SECURITY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F_2011">
  <a:themeElements>
    <a:clrScheme name="Default Design 1">
      <a:dk1>
        <a:srgbClr val="200B5B"/>
      </a:dk1>
      <a:lt1>
        <a:srgbClr val="EAEAEA"/>
      </a:lt1>
      <a:dk2>
        <a:srgbClr val="6600FF"/>
      </a:dk2>
      <a:lt2>
        <a:srgbClr val="FFCC66"/>
      </a:lt2>
      <a:accent1>
        <a:srgbClr val="EEB00B"/>
      </a:accent1>
      <a:accent2>
        <a:srgbClr val="6600CC"/>
      </a:accent2>
      <a:accent3>
        <a:srgbClr val="B8AAFF"/>
      </a:accent3>
      <a:accent4>
        <a:srgbClr val="C8C8C8"/>
      </a:accent4>
      <a:accent5>
        <a:srgbClr val="F5D4AA"/>
      </a:accent5>
      <a:accent6>
        <a:srgbClr val="5C00B9"/>
      </a:accent6>
      <a:hlink>
        <a:srgbClr val="FF33CC"/>
      </a:hlink>
      <a:folHlink>
        <a:srgbClr val="CC99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ELF_2011</Template>
  <TotalTime>439</TotalTime>
  <Words>1162</Words>
  <Application>Microsoft Office PowerPoint</Application>
  <PresentationFormat>On-screen Show (4:3)</PresentationFormat>
  <Paragraphs>269</Paragraphs>
  <Slides>77</Slides>
  <Notes>0</Notes>
  <HiddenSlides>0</HiddenSlides>
  <MMClips>13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78" baseType="lpstr">
      <vt:lpstr>ELF_2011</vt:lpstr>
      <vt:lpstr>HIGH SECURITY LOCKS: MYTHS AND REALITY</vt:lpstr>
      <vt:lpstr>RELEVANT CONSIDERATIONS</vt:lpstr>
      <vt:lpstr>INSECURITY ENGINEERING</vt:lpstr>
      <vt:lpstr>INSECURITY ENGINEERING</vt:lpstr>
      <vt:lpstr>ENGINEERING FAILURES: RESULTS AND CONSEQUENCES</vt:lpstr>
      <vt:lpstr>EXAMPLES PRESENTED TODAY</vt:lpstr>
      <vt:lpstr>LOCK DEVELOPMENT: AN EVOLVING PROCESS</vt:lpstr>
      <vt:lpstr>IS THE LOCK SECURE?</vt:lpstr>
      <vt:lpstr>COST AND APPEARANCE v. QUALITY AND SECURITY</vt:lpstr>
      <vt:lpstr>PRIMARY RULES</vt:lpstr>
      <vt:lpstr>THE KEY NEVER UNLOCKS THE LOCK: EXAMPLES</vt:lpstr>
      <vt:lpstr>VULNERABILITIES: REAL OR THEORETICAL </vt:lpstr>
      <vt:lpstr>STANDARDS</vt:lpstr>
      <vt:lpstr>KEY CONTROL v.  KEY SECURITY</vt:lpstr>
      <vt:lpstr>COVERT ENTRY STANDARDS</vt:lpstr>
      <vt:lpstr>FORCED ENTRY ATTACKS</vt:lpstr>
      <vt:lpstr>BYPASS 101: THE BASICS IN SECURITY ENGINEERING</vt:lpstr>
      <vt:lpstr>EXPERTISE REQUIRED IN LOCK DESIGN</vt:lpstr>
      <vt:lpstr>MANUFACTURER LIABILITY</vt:lpstr>
      <vt:lpstr>PRACTITIONER LIABILITY</vt:lpstr>
      <vt:lpstr>LOCK DESIGN: EXAMPLES MECHANICAL v. SECURITY ENGINEERING</vt:lpstr>
      <vt:lpstr>SPECIFIC DESIGN FAILURES: SIMPLE TO COMPLEX</vt:lpstr>
      <vt:lpstr>HIGHER SECURITY LOCKS</vt:lpstr>
      <vt:lpstr>INSECURITY ENGINEERING EXAMPLE #1: KABA SIMPLEX</vt:lpstr>
      <vt:lpstr>CRITICAL COMPONENT: FERROUS MATERIAL</vt:lpstr>
      <vt:lpstr>OPEN IN TWO SECONDS</vt:lpstr>
      <vt:lpstr>ILOQ: ELECTROMECHANICAL CYLINDER</vt:lpstr>
      <vt:lpstr>EXAMPLE #2: ILOQ: TAKING SECURITY TO A NEW LEVEL</vt:lpstr>
      <vt:lpstr>ALL KEYS IDENTICAL</vt:lpstr>
      <vt:lpstr>ILOQ:  INSECURITY ENGINEERING</vt:lpstr>
      <vt:lpstr>ILOQ VULNERABILITIES</vt:lpstr>
      <vt:lpstr>THE KEY TO ILOQ INSECURITY</vt:lpstr>
      <vt:lpstr>INSECURITY  ENGINEERING 101</vt:lpstr>
      <vt:lpstr>EGYPTIAN PIN TUMBLER v.  ILOQ C10S</vt:lpstr>
      <vt:lpstr>EGYPTIAN: 4000 YEARS AGO v. ILOQ KEYS</vt:lpstr>
      <vt:lpstr>ILOQ INSECURITY</vt:lpstr>
      <vt:lpstr>EXAMPLE #3: KABA IN-SYNC RFID-BASED LOCK</vt:lpstr>
      <vt:lpstr>KABA IN-SYNC ATTRIBUTES</vt:lpstr>
      <vt:lpstr>INSYNC RFID KEY LOCK</vt:lpstr>
      <vt:lpstr>IN-SYNC INTERNAL MECHANISM: LOCKING</vt:lpstr>
      <vt:lpstr>BOLT RETRACTS</vt:lpstr>
      <vt:lpstr>TURN TO OPEN</vt:lpstr>
      <vt:lpstr>KABA INSYNC:  INSECURITY 101</vt:lpstr>
      <vt:lpstr>EXAMPLE #4: AMSEC ELECTRONIC KEYPAD</vt:lpstr>
      <vt:lpstr>AMSEC SAFE ES1014 AND OTHERS</vt:lpstr>
      <vt:lpstr>AMSEC: INSECURITY RESET</vt:lpstr>
      <vt:lpstr>AMSEC SAFE:  INSECURITY 101</vt:lpstr>
      <vt:lpstr>FILE FOLDER “SLIM JIM”</vt:lpstr>
      <vt:lpstr>FILE THIS UNDER INCOMPETENCE</vt:lpstr>
      <vt:lpstr>OPEN SESAME!</vt:lpstr>
      <vt:lpstr>EXAMPLE #5:  DEADBOLT ATTACKS</vt:lpstr>
      <vt:lpstr>MEDECO DEADBOLT ATTACK (2007)</vt:lpstr>
      <vt:lpstr>MAXUM DEADBOLT</vt:lpstr>
      <vt:lpstr>DEADBOLT DESIGNS: DEFECTIVE AND COPIES</vt:lpstr>
      <vt:lpstr>SCORPION DEADBOLT: THE MEDECO MISTAKE CLONE</vt:lpstr>
      <vt:lpstr>EXAMPLE #6: CLIQ PLATFORMS</vt:lpstr>
      <vt:lpstr>CLIQ ATTACKS: EARLY DESIGNS</vt:lpstr>
      <vt:lpstr>IKON CLIQ: WIRE ATTACK</vt:lpstr>
      <vt:lpstr>INTERNAL CLIQ</vt:lpstr>
      <vt:lpstr>MUL-T-LOCK CLIQ</vt:lpstr>
      <vt:lpstr>MUL-T-LOCK CLIQ: VIBRATION ATTACK</vt:lpstr>
      <vt:lpstr>VIBRATION ATTACK</vt:lpstr>
      <vt:lpstr>INVISIBLE ACCESS: EARLY CLIQ VERSIONS</vt:lpstr>
      <vt:lpstr>EXAMPLE #7:  MAGNETIC ATTACK</vt:lpstr>
      <vt:lpstr>EXAMPLE #8: BYPASS BY OVERLIFTING OF PINS</vt:lpstr>
      <vt:lpstr>EXAMPLE #9:  RB LOCK: IMPRESSIONING</vt:lpstr>
      <vt:lpstr>EXAMPLE #10: MEDECO HIGH SECURITY LOCKS</vt:lpstr>
      <vt:lpstr>MEDECO SIDEBAR DESIGN</vt:lpstr>
      <vt:lpstr>MEDECO: HOW IT WORKS</vt:lpstr>
      <vt:lpstr>MEDECO KEY DESIGN</vt:lpstr>
      <vt:lpstr>MEDECO ATTACKS</vt:lpstr>
      <vt:lpstr>CODE SETTING KEYS</vt:lpstr>
      <vt:lpstr>MEDECO ATTACKS: SET THE SIDEBAR CODE</vt:lpstr>
      <vt:lpstr>REVERSE PICKING ATTACK</vt:lpstr>
      <vt:lpstr>HYBRID FORCED ENTRY: MORTISE CYLINDER</vt:lpstr>
      <vt:lpstr>CONCLUSIONS</vt:lpstr>
      <vt:lpstr>HIGH SECURITY LOCKS: MYTHS AND REALITY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SECURITY LOCKS: MYTHS AND REALITY</dc:title>
  <dc:creator>MWTOBIAS_FSD</dc:creator>
  <cp:lastModifiedBy>MWTOBIAS_FSD</cp:lastModifiedBy>
  <cp:revision>61</cp:revision>
  <cp:lastPrinted>1601-01-01T00:00:00Z</cp:lastPrinted>
  <dcterms:created xsi:type="dcterms:W3CDTF">2011-05-25T15:26:12Z</dcterms:created>
  <dcterms:modified xsi:type="dcterms:W3CDTF">2011-05-26T17:14:03Z</dcterms:modified>
</cp:coreProperties>
</file>